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7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8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9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12" r:id="rId2"/>
    <p:sldMasterId id="2147483716" r:id="rId3"/>
    <p:sldMasterId id="2147483719" r:id="rId4"/>
    <p:sldMasterId id="2147483707" r:id="rId5"/>
    <p:sldMasterId id="2147483702" r:id="rId6"/>
    <p:sldMasterId id="2147483741" r:id="rId7"/>
    <p:sldMasterId id="2147483746" r:id="rId8"/>
    <p:sldMasterId id="2147483750" r:id="rId9"/>
    <p:sldMasterId id="2147483753" r:id="rId10"/>
  </p:sldMasterIdLst>
  <p:notesMasterIdLst>
    <p:notesMasterId r:id="rId45"/>
  </p:notesMasterIdLst>
  <p:sldIdLst>
    <p:sldId id="304" r:id="rId11"/>
    <p:sldId id="368" r:id="rId12"/>
    <p:sldId id="369" r:id="rId13"/>
    <p:sldId id="357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370" r:id="rId22"/>
    <p:sldId id="277" r:id="rId23"/>
    <p:sldId id="276" r:id="rId24"/>
    <p:sldId id="278" r:id="rId25"/>
    <p:sldId id="279" r:id="rId26"/>
    <p:sldId id="281" r:id="rId27"/>
    <p:sldId id="280" r:id="rId28"/>
    <p:sldId id="283" r:id="rId29"/>
    <p:sldId id="282" r:id="rId30"/>
    <p:sldId id="284" r:id="rId31"/>
    <p:sldId id="367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371" r:id="rId42"/>
    <p:sldId id="372" r:id="rId43"/>
    <p:sldId id="285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E5F"/>
    <a:srgbClr val="873245"/>
    <a:srgbClr val="B11B39"/>
    <a:srgbClr val="CB4F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2" autoAdjust="0"/>
    <p:restoredTop sz="93890" autoAdjust="0"/>
  </p:normalViewPr>
  <p:slideViewPr>
    <p:cSldViewPr snapToGrid="0">
      <p:cViewPr varScale="1">
        <p:scale>
          <a:sx n="107" d="100"/>
          <a:sy n="107" d="100"/>
        </p:scale>
        <p:origin x="148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presProps" Target="presProps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media/image11.jpg>
</file>

<file path=ppt/media/image12.jpg>
</file>

<file path=ppt/media/image13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4.jpg>
</file>

<file path=ppt/media/image5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7CD4-102D-4562-8A8A-0F3AA4322B08}" type="datetimeFigureOut">
              <a:rPr lang="fr-FR" smtClean="0"/>
              <a:t>18/09/2021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FECDE-5C3A-46BB-87B3-2C5BD980BCE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782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Q:  Which parts of the balance sheet fluctuate with Operating Activities?</a:t>
            </a:r>
          </a:p>
          <a:p>
            <a:r>
              <a:rPr lang="en-GB" dirty="0"/>
              <a:t>A:  Retained profit (income statement) &amp; working capital (current assets &amp; current liabilities)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74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Q:  Which parts of the balance sheet fluctuate with Investing Activities?</a:t>
            </a:r>
          </a:p>
          <a:p>
            <a:r>
              <a:rPr lang="en-GB" dirty="0"/>
              <a:t>A:  Non-current assets – which reflect long-term productive capacity of the firm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9111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Q:  Which parts of the balance sheet fluctuate with Investing Activities?</a:t>
            </a:r>
          </a:p>
          <a:p>
            <a:r>
              <a:rPr lang="en-GB" dirty="0"/>
              <a:t>A:  Equity &amp; non-current liabilities (which tends to reflect debt)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115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differences may be important / material – keep an eye out for them in your group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2360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differences may be important / material – keep an eye out for them in your group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FECDE-5C3A-46BB-87B3-2C5BD980BCED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6978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51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2180428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81017" y="3659459"/>
            <a:ext cx="6484870" cy="1039483"/>
          </a:xfrm>
        </p:spPr>
        <p:txBody>
          <a:bodyPr lIns="360000">
            <a:noAutofit/>
          </a:bodyPr>
          <a:lstStyle>
            <a:lvl1pPr algn="l">
              <a:defRPr baseline="0">
                <a:solidFill>
                  <a:schemeClr val="accent2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4998F61-428C-48CB-86F2-8DA246257A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3621810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cran accuei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073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D082368-E0EE-9F40-8901-594C0B53E1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48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cran accueil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A03B8E1-660F-6740-A9B6-8C480A0B15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09096" y="855482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38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cran accueil 2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1094F1F-929A-FC49-AD7F-AB133FDA2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48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3258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08284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F5C3A0E-05E6-3B4C-83B8-63EFCF4353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65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D05E69C-6F8C-6F42-A11C-CE6B249EAC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261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 4"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3B664FA-1682-D245-B244-0C8E47F469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7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28C35C-D6ED-4BD0-98CE-E8E62DBD25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0176F3-0990-444B-ADE7-503EC72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515B655-020F-4E60-BBF4-629430F2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B992363-915B-4095-B56E-B692EA8AE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7FB98EB0-4387-47BB-B9FF-0E6A820D68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826" y="1285876"/>
            <a:ext cx="3905250" cy="4562834"/>
          </a:xfrm>
        </p:spPr>
        <p:txBody>
          <a:bodyPr lIns="180000">
            <a:noAutofit/>
          </a:bodyPr>
          <a:lstStyle>
            <a:lvl1pPr>
              <a:defRPr/>
            </a:lvl1pPr>
            <a:lvl7pPr>
              <a:defRPr/>
            </a:lvl7pPr>
          </a:lstStyle>
          <a:p>
            <a:pPr lvl="6"/>
            <a:r>
              <a:rPr lang="fr-FR" dirty="0"/>
              <a:t>Saisissez ici votre texte</a:t>
            </a:r>
          </a:p>
        </p:txBody>
      </p:sp>
      <p:sp>
        <p:nvSpPr>
          <p:cNvPr id="7" name="Espace réservé pour une image  8">
            <a:extLst>
              <a:ext uri="{FF2B5EF4-FFF2-40B4-BE49-F238E27FC236}">
                <a16:creationId xmlns:a16="http://schemas.microsoft.com/office/drawing/2014/main" id="{4330F74C-654E-40FB-8AE2-DFEA1EFBD01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33926" y="1285875"/>
            <a:ext cx="3905250" cy="4562834"/>
          </a:xfrm>
        </p:spPr>
        <p:txBody>
          <a:bodyPr lIns="180000" anchor="ctr" anchorCtr="0">
            <a:noAutofit/>
          </a:bodyPr>
          <a:lstStyle>
            <a:lvl3pPr>
              <a:defRPr/>
            </a:lvl3pPr>
            <a:lvl7pPr algn="ctr">
              <a:defRPr/>
            </a:lvl7pPr>
          </a:lstStyle>
          <a:p>
            <a:pPr lvl="6"/>
            <a:r>
              <a:rPr lang="fr-FR" dirty="0"/>
              <a:t>Cliquez sur l’icône</a:t>
            </a:r>
            <a:br>
              <a:rPr lang="fr-FR" dirty="0"/>
            </a:br>
            <a:r>
              <a:rPr lang="fr-FR" dirty="0"/>
              <a:t>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09378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8FC06D-FB8E-49AD-8054-38FAB943FE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67EEE8B-2B65-974E-9301-2A6A2BEE4F3D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6669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5D35655-1C4A-4091-8A21-F5A7C22AF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F4AB429E-1CCE-0342-A8CA-097F495B522A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2550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268BE49-53CE-4799-91F0-62E968C049A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7878" y="867406"/>
            <a:ext cx="3322320" cy="11938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316C35F-D6CC-2441-9C7D-7C10D8314BCF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0305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n commer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2400" y="3236400"/>
            <a:ext cx="61092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/>
              <a:t>Titre de la nouvelle présentation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2400" y="4603763"/>
            <a:ext cx="6109200" cy="903600"/>
          </a:xfrm>
          <a:prstGeom prst="rect">
            <a:avLst/>
          </a:prstGeom>
        </p:spPr>
        <p:txBody>
          <a:bodyPr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B4F5E"/>
                </a:solidFill>
              </a:defRPr>
            </a:lvl2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62100" y="5646737"/>
            <a:ext cx="6110288" cy="694800"/>
          </a:xfrm>
          <a:prstGeom prst="rect">
            <a:avLst/>
          </a:prstGeom>
        </p:spPr>
        <p:txBody>
          <a:bodyPr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60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857E000-A03A-42F2-9CB4-CEAC90E14EEC}"/>
              </a:ext>
            </a:extLst>
          </p:cNvPr>
          <p:cNvCxnSpPr>
            <a:cxnSpLocks/>
          </p:cNvCxnSpPr>
          <p:nvPr userDrawn="1"/>
        </p:nvCxnSpPr>
        <p:spPr>
          <a:xfrm>
            <a:off x="1422982" y="3438939"/>
            <a:ext cx="0" cy="244039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CF3D3B2F-6BAC-4813-9BFC-69964CBDE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986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erci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3E388D-45EA-41FD-ACD9-AE0AC883B1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400" y="3736800"/>
            <a:ext cx="5083200" cy="1325563"/>
          </a:xfrm>
        </p:spPr>
        <p:txBody>
          <a:bodyPr lIns="216000"/>
          <a:lstStyle>
            <a:lvl1pPr>
              <a:defRPr/>
            </a:lvl1pPr>
          </a:lstStyle>
          <a:p>
            <a:r>
              <a:rPr lang="fr-FR" dirty="0"/>
              <a:t>Titre de la présentation - 0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1A9BD1-6065-4A44-8B1F-A2E48B6385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400" y="5029200"/>
            <a:ext cx="5086800" cy="903600"/>
          </a:xfrm>
          <a:prstGeom prst="rect">
            <a:avLst/>
          </a:prstGeom>
        </p:spPr>
        <p:txBody>
          <a:bodyPr lIns="216000" anchor="ctr" anchorCtr="0"/>
          <a:lstStyle>
            <a:lvl1pPr>
              <a:lnSpc>
                <a:spcPts val="2300"/>
              </a:lnSpc>
              <a:defRPr sz="2300">
                <a:solidFill>
                  <a:srgbClr val="EB4E5F"/>
                </a:solidFill>
              </a:defRPr>
            </a:lvl1pPr>
            <a:lvl2pPr>
              <a:defRPr>
                <a:solidFill>
                  <a:srgbClr val="C00000"/>
                </a:solidFill>
              </a:defRPr>
            </a:lvl2pPr>
          </a:lstStyle>
          <a:p>
            <a:pPr lvl="0"/>
            <a:r>
              <a:rPr lang="fr-FR" dirty="0"/>
              <a:t>Cliquez pour   modifier les styles du texte du masque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206E13B-C6A3-4E6D-909D-16C1AD619E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400" y="6019200"/>
            <a:ext cx="5086800" cy="694800"/>
          </a:xfrm>
          <a:prstGeom prst="rect">
            <a:avLst/>
          </a:prstGeom>
        </p:spPr>
        <p:txBody>
          <a:bodyPr lIns="216000"/>
          <a:lstStyle>
            <a:lvl1pPr>
              <a:lnSpc>
                <a:spcPts val="1900"/>
              </a:lnSpc>
              <a:spcBef>
                <a:spcPts val="1400"/>
              </a:spcBef>
              <a:spcAft>
                <a:spcPts val="0"/>
              </a:spcAft>
              <a:defRPr sz="1600">
                <a:solidFill>
                  <a:schemeClr val="bg1"/>
                </a:solidFill>
              </a:defRPr>
            </a:lvl1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20 mars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B1C024-0DA4-42B2-8501-3F605E1E52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00578" y="537059"/>
            <a:ext cx="2356120" cy="1854494"/>
          </a:xfrm>
          <a:prstGeom prst="rect">
            <a:avLst/>
          </a:prstGeom>
        </p:spPr>
      </p:pic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7DACA710-89EA-834A-AC16-AF9A3D4C7285}"/>
              </a:ext>
            </a:extLst>
          </p:cNvPr>
          <p:cNvCxnSpPr>
            <a:cxnSpLocks/>
          </p:cNvCxnSpPr>
          <p:nvPr userDrawn="1"/>
        </p:nvCxnSpPr>
        <p:spPr>
          <a:xfrm>
            <a:off x="593412" y="3949700"/>
            <a:ext cx="14988" cy="229235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8140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 : 1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3pPr>
              <a:defRPr/>
            </a:lvl3pPr>
            <a:lvl4pPr>
              <a:defRPr baseline="0"/>
            </a:lvl4pPr>
          </a:lstStyle>
          <a:p>
            <a:pPr lvl="0"/>
            <a:r>
              <a:rPr lang="fr-FR" noProof="0" dirty="0"/>
              <a:t>Premier niveau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40075134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176356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 détail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2">
            <a:extLst>
              <a:ext uri="{FF2B5EF4-FFF2-40B4-BE49-F238E27FC236}">
                <a16:creationId xmlns:a16="http://schemas.microsoft.com/office/drawing/2014/main" id="{F5E4B647-AF47-405F-8BF1-8E8CAD83C4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6617" y="3219967"/>
            <a:ext cx="7645272" cy="3019246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2pPr marL="361950" indent="-361950">
              <a:defRPr>
                <a:solidFill>
                  <a:schemeClr val="bg1"/>
                </a:solidFill>
              </a:defRPr>
            </a:lvl2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1"/>
            <a:r>
              <a:rPr lang="fr-FR" dirty="0"/>
              <a:t>1. Cas d’un titre très court</a:t>
            </a:r>
          </a:p>
          <a:p>
            <a:pPr lvl="1"/>
            <a:r>
              <a:rPr lang="fr-FR" dirty="0"/>
              <a:t>2. Cas d’un titre très normalement long</a:t>
            </a:r>
          </a:p>
          <a:p>
            <a:pPr lvl="1"/>
            <a:r>
              <a:rPr lang="fr-FR" dirty="0"/>
              <a:t>3. Cas exceptionnel d’un titre particulièrement long.</a:t>
            </a:r>
          </a:p>
          <a:p>
            <a:pPr lvl="1"/>
            <a:r>
              <a:rPr lang="fr-FR" dirty="0"/>
              <a:t>4.</a:t>
            </a:r>
          </a:p>
          <a:p>
            <a:pPr lvl="1"/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A8BD677-7EB2-47D7-ACCB-F57CDF59E3D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66553" y="2529195"/>
            <a:ext cx="7645400" cy="673100"/>
          </a:xfrm>
        </p:spPr>
        <p:txBody>
          <a:bodyPr lIns="396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38968518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6506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2764438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B8A8C9-07BF-4545-8781-0C2D65595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F840A13-BF0E-4E1C-A864-23677E576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09ACE3-ABA0-4E45-B3E6-8ED94FF8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548BD3-DBD7-43F6-9416-7DB414E3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3E3C8771-DFA7-4E19-B1FB-A4A3E3F65F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149896"/>
            <a:ext cx="8220075" cy="596923"/>
          </a:xfrm>
        </p:spPr>
        <p:txBody>
          <a:bodyPr lIns="0"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</a:lstStyle>
          <a:p>
            <a:pPr lvl="2"/>
            <a:r>
              <a:rPr lang="fr-FR" dirty="0"/>
              <a:t>Titre de votre tableau</a:t>
            </a:r>
          </a:p>
        </p:txBody>
      </p:sp>
      <p:sp>
        <p:nvSpPr>
          <p:cNvPr id="7" name="Espace réservé du tableau 8">
            <a:extLst>
              <a:ext uri="{FF2B5EF4-FFF2-40B4-BE49-F238E27FC236}">
                <a16:creationId xmlns:a16="http://schemas.microsoft.com/office/drawing/2014/main" id="{B25861CD-B6A1-43F9-A4B3-6B42473126F0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57200" y="1949451"/>
            <a:ext cx="8220075" cy="3686174"/>
          </a:xfrm>
        </p:spPr>
        <p:txBody>
          <a:bodyPr lIns="0" rIns="0" anchor="ctr" anchorCtr="0">
            <a:noAutofit/>
          </a:bodyPr>
          <a:lstStyle>
            <a:lvl4pPr>
              <a:defRPr sz="1800"/>
            </a:lvl4pPr>
            <a:lvl7pPr algn="ctr">
              <a:defRPr/>
            </a:lvl7pPr>
          </a:lstStyle>
          <a:p>
            <a:pPr lvl="6"/>
            <a:r>
              <a:rPr lang="fr-FR" dirty="0"/>
              <a:t>Ajoutez ici votre tableau</a:t>
            </a:r>
          </a:p>
        </p:txBody>
      </p:sp>
    </p:spTree>
    <p:extLst>
      <p:ext uri="{BB962C8B-B14F-4D97-AF65-F5344CB8AC3E}">
        <p14:creationId xmlns:p14="http://schemas.microsoft.com/office/powerpoint/2010/main" val="37304488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30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0E1448EA-49F2-D149-B4E7-3E3516078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de la présentation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86976E-869E-46E6-A01C-85C240ED1A2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7970" y="1153339"/>
            <a:ext cx="3994028" cy="1090112"/>
          </a:xfrm>
        </p:spPr>
        <p:txBody>
          <a:bodyPr lIns="0" anchor="b" anchorCtr="0">
            <a:noAutofit/>
          </a:bodyPr>
          <a:lstStyle>
            <a:lvl1pPr>
              <a:defRPr/>
            </a:lvl1pPr>
          </a:lstStyle>
          <a:p>
            <a:pPr lvl="1"/>
            <a:r>
              <a:rPr lang="fr-FR" dirty="0"/>
              <a:t>Sommaire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9D141609-2DAB-4F58-B13F-64A67824B2D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2501" y="2585800"/>
            <a:ext cx="4100511" cy="3797745"/>
          </a:xfrm>
        </p:spPr>
        <p:txBody>
          <a:bodyPr lIns="360000">
            <a:noAutofit/>
          </a:bodyPr>
          <a:lstStyle>
            <a:lvl3pPr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B. 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2"/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93954" y="2587017"/>
            <a:ext cx="4100512" cy="3796528"/>
          </a:xfrm>
        </p:spPr>
        <p:txBody>
          <a:bodyPr lIns="360000">
            <a:noAutofit/>
          </a:bodyPr>
          <a:lstStyle>
            <a:lvl1pPr>
              <a:defRPr/>
            </a:lvl1pPr>
            <a:lvl3pPr marL="457200" indent="-457200">
              <a:buAutoNum type="alphaUcPeriod"/>
              <a:defRPr/>
            </a:lvl3pPr>
            <a:lvl4pPr marL="342900" indent="-342900">
              <a:buAutoNum type="arabicPeriod"/>
              <a:defRPr/>
            </a:lvl4pPr>
          </a:lstStyle>
          <a:p>
            <a:pPr lvl="2"/>
            <a:r>
              <a:rPr lang="fr-FR" dirty="0"/>
              <a:t>Nom du chapitre</a:t>
            </a:r>
          </a:p>
          <a:p>
            <a:pPr lvl="3"/>
            <a:r>
              <a:rPr lang="fr-FR" dirty="0"/>
              <a:t>Titre 1</a:t>
            </a:r>
          </a:p>
          <a:p>
            <a:pPr lvl="3"/>
            <a:r>
              <a:rPr lang="fr-FR" dirty="0"/>
              <a:t>Titre 2</a:t>
            </a:r>
          </a:p>
          <a:p>
            <a:pPr lvl="3"/>
            <a:r>
              <a:rPr lang="fr-FR" dirty="0"/>
              <a:t>Titre 3</a:t>
            </a:r>
          </a:p>
          <a:p>
            <a:pPr lvl="3"/>
            <a:r>
              <a:rPr lang="fr-FR" dirty="0"/>
              <a:t>Titre 4</a:t>
            </a:r>
          </a:p>
          <a:p>
            <a:pPr lvl="3"/>
            <a:r>
              <a:rPr lang="fr-FR" dirty="0"/>
              <a:t>Titre 5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3631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F424D8-2313-458F-855A-C1956FB59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A. Titre du chapitre - H1</a:t>
            </a:r>
          </a:p>
        </p:txBody>
      </p:sp>
    </p:spTree>
    <p:extLst>
      <p:ext uri="{BB962C8B-B14F-4D97-AF65-F5344CB8AC3E}">
        <p14:creationId xmlns:p14="http://schemas.microsoft.com/office/powerpoint/2010/main" val="41289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FD2F2523-75F1-5748-85DC-402AC8A57B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EDE09757-75B9-CC43-8E05-8061F75EB9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88625" y="2543580"/>
            <a:ext cx="4656137" cy="966383"/>
          </a:xfrm>
          <a:prstGeom prst="rect">
            <a:avLst/>
          </a:prstGeom>
        </p:spPr>
        <p:txBody>
          <a:bodyPr lIns="360000" anchor="b" anchorCtr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5000" b="1" i="0" baseline="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1.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91EE7FDF-4327-B145-9C6C-46CE6D9CB4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9088" y="3579610"/>
            <a:ext cx="4656137" cy="939800"/>
          </a:xfrm>
          <a:prstGeom prst="rect">
            <a:avLst/>
          </a:prstGeom>
        </p:spPr>
        <p:txBody>
          <a:bodyPr lIns="360000">
            <a:noAutofit/>
          </a:bodyPr>
          <a:lstStyle>
            <a:lvl1pPr marL="0" indent="0">
              <a:buFontTx/>
              <a:buNone/>
              <a:defRPr sz="3000" b="1" i="0" baseline="0"/>
            </a:lvl1pPr>
          </a:lstStyle>
          <a:p>
            <a:r>
              <a:rPr lang="fr-FR" dirty="0"/>
              <a:t>Nom du chapitre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ABA7EF-1129-4E09-B885-3F30FFFDBF45}"/>
              </a:ext>
            </a:extLst>
          </p:cNvPr>
          <p:cNvSpPr/>
          <p:nvPr userDrawn="1"/>
        </p:nvSpPr>
        <p:spPr>
          <a:xfrm>
            <a:off x="1484671" y="2543581"/>
            <a:ext cx="45719" cy="1975830"/>
          </a:xfrm>
          <a:prstGeom prst="rect">
            <a:avLst/>
          </a:prstGeom>
          <a:solidFill>
            <a:srgbClr val="EB4E5F"/>
          </a:solidFill>
          <a:ln>
            <a:solidFill>
              <a:srgbClr val="EB4E5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18803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AAC897-24B6-4D0B-A5AC-40927E416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 dirty="0"/>
              <a:t>Titre du chapitre</a:t>
            </a:r>
          </a:p>
        </p:txBody>
      </p:sp>
      <p:sp>
        <p:nvSpPr>
          <p:cNvPr id="6" name="Espace réservé du texte 6">
            <a:extLst>
              <a:ext uri="{FF2B5EF4-FFF2-40B4-BE49-F238E27FC236}">
                <a16:creationId xmlns:a16="http://schemas.microsoft.com/office/drawing/2014/main" id="{97FFA61D-1C7E-4B2C-A014-741379EE8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2000" y="1234655"/>
            <a:ext cx="8280000" cy="4605427"/>
          </a:xfrm>
        </p:spPr>
        <p:txBody>
          <a:bodyPr>
            <a:noAutofit/>
          </a:bodyPr>
          <a:lstStyle>
            <a:lvl1pPr>
              <a:defRPr/>
            </a:lvl1pPr>
            <a:lvl3pPr>
              <a:defRPr baseline="0">
                <a:solidFill>
                  <a:schemeClr val="accent2"/>
                </a:solidFill>
              </a:defRPr>
            </a:lvl3pPr>
            <a:lvl4pPr>
              <a:defRPr/>
            </a:lvl4pPr>
            <a:lvl5pPr>
              <a:defRPr/>
            </a:lvl5pPr>
            <a:lvl7pPr>
              <a:defRPr/>
            </a:lvl7pPr>
            <a:lvl8pPr>
              <a:defRPr/>
            </a:lvl8pPr>
            <a:lvl9pPr indent="-180000">
              <a:defRPr/>
            </a:lvl9pPr>
          </a:lstStyle>
          <a:p>
            <a:pPr lvl="2"/>
            <a:r>
              <a:rPr lang="fr-FR" dirty="0"/>
              <a:t>3. 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4"/>
            <a:r>
              <a:rPr lang="fr-FR" dirty="0"/>
              <a:t>3.1 Sous-titre</a:t>
            </a:r>
          </a:p>
          <a:p>
            <a:pPr lvl="6"/>
            <a:r>
              <a:rPr lang="fr-FR" dirty="0"/>
              <a:t>Votre texte. </a:t>
            </a:r>
          </a:p>
          <a:p>
            <a:pPr lvl="7"/>
            <a:r>
              <a:rPr lang="fr-FR" dirty="0"/>
              <a:t>Votre texte avec puce</a:t>
            </a:r>
          </a:p>
          <a:p>
            <a:pPr lvl="8"/>
            <a:r>
              <a:rPr lang="fr-FR" dirty="0"/>
              <a:t>Votre texte avec sous-puce</a:t>
            </a:r>
          </a:p>
          <a:p>
            <a:pPr lvl="6"/>
            <a:endParaRPr lang="fr-FR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A6AE2A-EA00-47F4-A1AF-0FEEFB96FF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067769-2648-4F48-8880-9C09A613FA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3A531E3-46A0-488A-B76B-5B2F4F18AD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16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F4BFD-77B8-4060-A6AB-F37CD0F927E6}" type="datetimeFigureOut">
              <a:rPr lang="en-GB" smtClean="0"/>
              <a:t>18/09/2021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2D033-93C3-4889-8039-BC92B82E08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2852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1160D5A-821D-4148-97FB-001F200C51E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63307" y="3637156"/>
            <a:ext cx="6296722" cy="1039483"/>
          </a:xfrm>
        </p:spPr>
        <p:txBody>
          <a:bodyPr lIns="360000">
            <a:noAutofit/>
          </a:bodyPr>
          <a:lstStyle>
            <a:lvl1pPr algn="l">
              <a:defRPr>
                <a:solidFill>
                  <a:schemeClr val="bg1"/>
                </a:solidFill>
              </a:defRPr>
            </a:lvl1pPr>
            <a:lvl3pPr marL="457200" indent="-457200">
              <a:buAutoNum type="alphaUcPeriod"/>
              <a:defRPr/>
            </a:lvl3pPr>
            <a:lvl4pPr marL="0" indent="0">
              <a:buNone/>
              <a:defRPr/>
            </a:lvl4pPr>
          </a:lstStyle>
          <a:p>
            <a:pPr lvl="0"/>
            <a:r>
              <a:rPr lang="fr-FR" dirty="0"/>
              <a:t>Titre du chapitre – H1</a:t>
            </a:r>
          </a:p>
        </p:txBody>
      </p:sp>
    </p:spTree>
    <p:extLst>
      <p:ext uri="{BB962C8B-B14F-4D97-AF65-F5344CB8AC3E}">
        <p14:creationId xmlns:p14="http://schemas.microsoft.com/office/powerpoint/2010/main" val="1447754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.emf"/><Relationship Id="rId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1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.jp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1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9.emf"/><Relationship Id="rId5" Type="http://schemas.openxmlformats.org/officeDocument/2006/relationships/image" Target="../media/image8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.emf"/><Relationship Id="rId5" Type="http://schemas.openxmlformats.org/officeDocument/2006/relationships/image" Target="../media/image13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340939"/>
            <a:ext cx="9133913" cy="4271584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du chapitre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C2BB36A-B938-4142-B789-EF3F793C3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33992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>
                <a:solidFill>
                  <a:srgbClr val="EB4E5F"/>
                </a:solidFill>
              </a:rPr>
              <a:t>I  2020-2021  I</a:t>
            </a:r>
            <a:endParaRPr lang="fr-FR" dirty="0">
              <a:solidFill>
                <a:srgbClr val="EB4E5F"/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E0A9918E-8E16-411F-8B92-1375F89CA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39930"/>
            <a:ext cx="6096000" cy="365125"/>
          </a:xfrm>
          <a:prstGeom prst="rect">
            <a:avLst/>
          </a:prstGeom>
        </p:spPr>
        <p:txBody>
          <a:bodyPr vert="horz" lIns="360000" tIns="45720" rIns="91440" bIns="45720" rtlCol="0" anchor="ctr"/>
          <a:lstStyle>
            <a:lvl1pPr algn="l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r>
              <a:rPr lang="fr-FR"/>
              <a:t>International Financial Accounting #1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22CA0DA1-6F4A-4880-B1D2-DE2DE51FD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53400" y="6339929"/>
            <a:ext cx="980513" cy="365125"/>
          </a:xfrm>
          <a:prstGeom prst="rect">
            <a:avLst/>
          </a:prstGeom>
        </p:spPr>
        <p:txBody>
          <a:bodyPr vert="horz" lIns="90000" tIns="45720" rIns="360000" bIns="45720" rtlCol="0" anchor="ctr"/>
          <a:lstStyle>
            <a:lvl1pPr algn="r">
              <a:lnSpc>
                <a:spcPts val="1200"/>
              </a:lnSpc>
              <a:spcBef>
                <a:spcPts val="600"/>
              </a:spcBef>
              <a:spcAft>
                <a:spcPts val="600"/>
              </a:spcAft>
              <a:defRPr sz="1130" b="1">
                <a:solidFill>
                  <a:schemeClr val="tx1"/>
                </a:solidFill>
              </a:defRPr>
            </a:lvl1pPr>
          </a:lstStyle>
          <a:p>
            <a:fld id="{2B623574-9FE8-49F6-A313-28ADE217C817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60343789-C8A9-4B0B-B455-25945BED2B5E}"/>
              </a:ext>
            </a:extLst>
          </p:cNvPr>
          <p:cNvCxnSpPr/>
          <p:nvPr/>
        </p:nvCxnSpPr>
        <p:spPr>
          <a:xfrm>
            <a:off x="-13449" y="6179481"/>
            <a:ext cx="91574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9" r:id="rId2"/>
    <p:sldLayoutId id="2147483738" r:id="rId3"/>
  </p:sldLayoutIdLst>
  <p:hf hdr="0"/>
  <p:txStyles>
    <p:titleStyle>
      <a:lvl1pPr algn="l" defTabSz="914400" rtl="0" eaLnBrk="1" fontAlgn="t" latinLnBrk="0" hangingPunct="1">
        <a:lnSpc>
          <a:spcPts val="2200"/>
        </a:lnSpc>
        <a:spcBef>
          <a:spcPts val="0"/>
        </a:spcBef>
        <a:spcAft>
          <a:spcPts val="800"/>
        </a:spcAft>
        <a:buNone/>
        <a:defRPr sz="2000" b="1" i="0" kern="1200" baseline="0">
          <a:solidFill>
            <a:srgbClr val="B11B39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00132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08509"/>
            <a:ext cx="9133913" cy="4858055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58E789B0-A888-6749-B400-F148EE28317A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8750D12-C684-6140-90CC-844D692660C3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Autofit/>
          </a:bodyPr>
          <a:lstStyle/>
          <a:p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4782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57" r:id="rId4"/>
    <p:sldLayoutId id="2147483758" r:id="rId5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EB4E5F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B11B39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EB4E5F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80000" indent="-180000" algn="l" defTabSz="914400" rtl="0" eaLnBrk="1" latinLnBrk="0" hangingPunct="1">
        <a:lnSpc>
          <a:spcPts val="1900"/>
        </a:lnSpc>
        <a:spcBef>
          <a:spcPts val="800"/>
        </a:spcBef>
        <a:buClr>
          <a:srgbClr val="EB4E5F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8pPr>
      <a:lvl9pPr marL="540000" indent="-18000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121042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CC6879-42EA-45FE-A9DC-5148175BCC1A}"/>
              </a:ext>
            </a:extLst>
          </p:cNvPr>
          <p:cNvSpPr/>
          <p:nvPr/>
        </p:nvSpPr>
        <p:spPr>
          <a:xfrm>
            <a:off x="7200000" y="0"/>
            <a:ext cx="1944000" cy="8510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9"/>
            <a:ext cx="9133913" cy="1861488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  <a:p>
            <a:pPr lvl="1"/>
            <a:endParaRPr lang="fr-FR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5C65417-EC9C-43BC-90AA-34C82183F78D}"/>
              </a:ext>
            </a:extLst>
          </p:cNvPr>
          <p:cNvCxnSpPr/>
          <p:nvPr/>
        </p:nvCxnSpPr>
        <p:spPr>
          <a:xfrm>
            <a:off x="-13449" y="845307"/>
            <a:ext cx="91574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61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 baseline="0">
          <a:solidFill>
            <a:schemeClr val="accent3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 baseline="0">
          <a:solidFill>
            <a:schemeClr val="accent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542925" indent="-188913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04B2265-B1B2-8443-80B9-62658E527E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096" y="1789337"/>
            <a:ext cx="5725808" cy="327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1CEC447-46E5-2D45-947F-A629AC040C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0" y="3257550"/>
            <a:ext cx="1778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EADAAC2-F4E7-460C-A07F-405D87F737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itre 4">
            <a:extLst>
              <a:ext uri="{FF2B5EF4-FFF2-40B4-BE49-F238E27FC236}">
                <a16:creationId xmlns:a16="http://schemas.microsoft.com/office/drawing/2014/main" id="{3FD5BB00-BC02-4C74-99BE-A9CE77BE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00" y="3736800"/>
            <a:ext cx="5407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Titre de la présentation - H0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6AE0748-D080-4E0D-8A84-C73505A5CD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67" y="538691"/>
            <a:ext cx="1882775" cy="18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7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</p:sldLayoutIdLst>
  <p:hf hdr="0"/>
  <p:txStyles>
    <p:titleStyle>
      <a:lvl1pPr algn="l" defTabSz="914400" rtl="0" eaLnBrk="1" fontAlgn="t" latinLnBrk="0" hangingPunct="1">
        <a:lnSpc>
          <a:spcPts val="3800"/>
        </a:lnSpc>
        <a:spcBef>
          <a:spcPct val="0"/>
        </a:spcBef>
        <a:spcAft>
          <a:spcPts val="0"/>
        </a:spcAft>
        <a:buNone/>
        <a:defRPr sz="4000" b="1" i="0" kern="1200" baseline="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00000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C00000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00000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B4E5F"/>
            </a:gs>
            <a:gs pos="50000">
              <a:srgbClr val="EB4E5F"/>
            </a:gs>
            <a:gs pos="100000">
              <a:srgbClr val="B11B39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146FD3-EBDC-7646-9DFB-DC2F290F7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58048"/>
            <a:ext cx="9133913" cy="4227441"/>
          </a:xfrm>
          <a:prstGeom prst="rect">
            <a:avLst/>
          </a:prstGeom>
        </p:spPr>
        <p:txBody>
          <a:bodyPr vert="horz" lIns="540000" tIns="46800" rIns="540000" bIns="45720" rtlCol="0">
            <a:normAutofit/>
          </a:bodyPr>
          <a:lstStyle/>
          <a:p>
            <a:pPr lvl="0"/>
            <a:r>
              <a:rPr lang="fr-FR" dirty="0"/>
              <a:t>Titre H1</a:t>
            </a:r>
          </a:p>
          <a:p>
            <a:pPr lvl="1"/>
            <a:r>
              <a:rPr lang="fr-FR" dirty="0"/>
              <a:t>Titre H2</a:t>
            </a:r>
          </a:p>
          <a:p>
            <a:pPr lvl="2"/>
            <a:r>
              <a:rPr lang="fr-FR" dirty="0"/>
              <a:t>Titre H3</a:t>
            </a:r>
          </a:p>
          <a:p>
            <a:pPr lvl="3"/>
            <a:r>
              <a:rPr lang="fr-FR" dirty="0"/>
              <a:t>Titre H4</a:t>
            </a:r>
          </a:p>
          <a:p>
            <a:pPr lvl="4"/>
            <a:r>
              <a:rPr lang="fr-FR" dirty="0"/>
              <a:t>Titre H5</a:t>
            </a:r>
          </a:p>
          <a:p>
            <a:pPr lvl="5"/>
            <a:r>
              <a:rPr lang="fr-FR" dirty="0"/>
              <a:t>Pied de page</a:t>
            </a:r>
          </a:p>
          <a:p>
            <a:pPr lvl="6"/>
            <a:r>
              <a:rPr lang="fr-FR" dirty="0"/>
              <a:t>Texte P</a:t>
            </a:r>
          </a:p>
          <a:p>
            <a:pPr lvl="7"/>
            <a:r>
              <a:rPr lang="fr-FR" dirty="0"/>
              <a:t>Texte LI</a:t>
            </a:r>
          </a:p>
          <a:p>
            <a:pPr lvl="8"/>
            <a:r>
              <a:rPr lang="fr-FR" dirty="0"/>
              <a:t>Texte UL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F6085B4C-0BE0-BD4B-9A3D-017AF6E01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066" y="219745"/>
            <a:ext cx="1498600" cy="406400"/>
          </a:xfrm>
          <a:prstGeom prst="rect">
            <a:avLst/>
          </a:prstGeom>
        </p:spPr>
      </p:pic>
      <p:sp>
        <p:nvSpPr>
          <p:cNvPr id="6" name="Espace réservé du titre 1">
            <a:extLst>
              <a:ext uri="{FF2B5EF4-FFF2-40B4-BE49-F238E27FC236}">
                <a16:creationId xmlns:a16="http://schemas.microsoft.com/office/drawing/2014/main" id="{E584223F-F2C6-E542-B652-CA9B99E16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945"/>
            <a:ext cx="7200000" cy="540000"/>
          </a:xfrm>
          <a:prstGeom prst="rect">
            <a:avLst/>
          </a:prstGeom>
        </p:spPr>
        <p:txBody>
          <a:bodyPr vert="horz" lIns="540000" tIns="45720" rIns="180000" bIns="45720" rtlCol="0" anchor="ctr">
            <a:normAutofit/>
          </a:bodyPr>
          <a:lstStyle/>
          <a:p>
            <a:r>
              <a:rPr lang="fr-FR" dirty="0"/>
              <a:t>Titre de la présentation - H1</a:t>
            </a:r>
          </a:p>
        </p:txBody>
      </p:sp>
    </p:spTree>
    <p:extLst>
      <p:ext uri="{BB962C8B-B14F-4D97-AF65-F5344CB8AC3E}">
        <p14:creationId xmlns:p14="http://schemas.microsoft.com/office/powerpoint/2010/main" val="341090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</p:sldLayoutIdLst>
  <p:hf hdr="0"/>
  <p:txStyles>
    <p:titleStyle>
      <a:lvl1pPr algn="l" defTabSz="914400" rtl="0" eaLnBrk="1" fontAlgn="t" latinLnBrk="0" hangingPunct="1">
        <a:lnSpc>
          <a:spcPts val="3000"/>
        </a:lnSpc>
        <a:spcBef>
          <a:spcPct val="0"/>
        </a:spcBef>
        <a:spcAft>
          <a:spcPts val="1400"/>
        </a:spcAft>
        <a:buNone/>
        <a:defRPr sz="3000" b="1" i="0" kern="1200" baseline="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1400"/>
        </a:spcAft>
        <a:buFontTx/>
        <a:buNone/>
        <a:defRPr sz="3000" b="1" kern="1200" baseline="0">
          <a:solidFill>
            <a:srgbClr val="CB4F5E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ts val="2300"/>
        </a:lnSpc>
        <a:spcBef>
          <a:spcPts val="0"/>
        </a:spcBef>
        <a:spcAft>
          <a:spcPts val="1400"/>
        </a:spcAft>
        <a:buFontTx/>
        <a:buNone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800"/>
        </a:spcAft>
        <a:buFontTx/>
        <a:buNone/>
        <a:defRPr sz="2000" b="1" kern="1200">
          <a:solidFill>
            <a:srgbClr val="873245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000"/>
        </a:lnSpc>
        <a:spcBef>
          <a:spcPts val="600"/>
        </a:spcBef>
        <a:spcAft>
          <a:spcPts val="600"/>
        </a:spcAft>
        <a:buFontTx/>
        <a:buNone/>
        <a:defRPr sz="1800" b="1" kern="1200">
          <a:solidFill>
            <a:srgbClr val="CB4F5E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ts val="1900"/>
        </a:lnSpc>
        <a:spcBef>
          <a:spcPts val="1400"/>
        </a:spcBef>
        <a:spcAft>
          <a:spcPts val="600"/>
        </a:spcAft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ts val="1200"/>
        </a:lnSpc>
        <a:spcBef>
          <a:spcPts val="600"/>
        </a:spcBef>
        <a:spcAft>
          <a:spcPts val="600"/>
        </a:spcAft>
        <a:buFontTx/>
        <a:buNone/>
        <a:defRPr sz="1130" b="1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1900"/>
        </a:lnSpc>
        <a:spcBef>
          <a:spcPts val="1200"/>
        </a:spcBef>
        <a:buFontTx/>
        <a:buNone/>
        <a:defRPr sz="1600" kern="1200">
          <a:solidFill>
            <a:schemeClr val="tx1"/>
          </a:solidFill>
          <a:latin typeface="Corbel" panose="020B0503020204020204" pitchFamily="34" charset="0"/>
          <a:ea typeface="+mn-ea"/>
          <a:cs typeface="+mn-cs"/>
        </a:defRPr>
      </a:lvl7pPr>
      <a:lvl8pPr marL="176213" indent="-176213" algn="l" defTabSz="914400" rtl="0" eaLnBrk="1" latinLnBrk="0" hangingPunct="1">
        <a:lnSpc>
          <a:spcPts val="1900"/>
        </a:lnSpc>
        <a:spcBef>
          <a:spcPts val="800"/>
        </a:spcBef>
        <a:buClr>
          <a:srgbClr val="CB4F5E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54013" indent="0" algn="l" defTabSz="914400" rtl="0" eaLnBrk="1" latinLnBrk="0" hangingPunct="1">
        <a:lnSpc>
          <a:spcPts val="19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C1D8D4-3CF0-284A-81FB-A9FB075D4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399" y="3736800"/>
            <a:ext cx="7814147" cy="1325563"/>
          </a:xfrm>
        </p:spPr>
        <p:txBody>
          <a:bodyPr/>
          <a:lstStyle/>
          <a:p>
            <a:r>
              <a:rPr lang="fr-FR" sz="2800" dirty="0"/>
              <a:t>International Financial </a:t>
            </a:r>
            <a:r>
              <a:rPr lang="fr-FR" sz="2800" dirty="0" err="1"/>
              <a:t>Accounting</a:t>
            </a:r>
            <a:endParaRPr lang="fr-FR" sz="2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F184E4-E583-8D49-A2C0-0D82EA46A36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8399" y="4715494"/>
            <a:ext cx="5087938" cy="693738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Dr Sean Power, ACA</a:t>
            </a:r>
          </a:p>
        </p:txBody>
      </p:sp>
    </p:spTree>
    <p:extLst>
      <p:ext uri="{BB962C8B-B14F-4D97-AF65-F5344CB8AC3E}">
        <p14:creationId xmlns:p14="http://schemas.microsoft.com/office/powerpoint/2010/main" val="136965771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BF761-EEBA-487A-A79E-E06C0C7A2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2400" dirty="0">
                <a:solidFill>
                  <a:schemeClr val="accent2"/>
                </a:solidFill>
              </a:rPr>
              <a:t>Purpose of the Cash Flow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82106-CC5F-493B-B901-0BF03ABB3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2514"/>
            <a:ext cx="9133913" cy="527667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IE" sz="1200" dirty="0">
                <a:solidFill>
                  <a:schemeClr val="tx1"/>
                </a:solidFill>
              </a:rPr>
              <a:t>A statement of cash flows: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Shows relationship of net income to change in cash balances (through the cash flow from operating activities section)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Helps to predict future cash flows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Evaluates how management generates &amp; also uses cash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Determines a company’s ability to pay interest, dividends &amp; debts when they are due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Identifies specific increases &amp; decreases in a firm’s productive assets</a:t>
            </a:r>
          </a:p>
          <a:p>
            <a:pPr>
              <a:lnSpc>
                <a:spcPct val="110000"/>
              </a:lnSpc>
            </a:pPr>
            <a:endParaRPr lang="en-IE" sz="1200" b="0" dirty="0"/>
          </a:p>
          <a:p>
            <a:pPr>
              <a:lnSpc>
                <a:spcPct val="110000"/>
              </a:lnSpc>
            </a:pPr>
            <a:r>
              <a:rPr lang="en-IE" sz="1200" dirty="0">
                <a:solidFill>
                  <a:schemeClr val="tx1"/>
                </a:solidFill>
              </a:rPr>
              <a:t>The term “cash” also refers to cash equivalents: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IE" sz="1200" b="0" dirty="0"/>
              <a:t> Cash equivalents are highly liquid short-term investments that a company can easily and quickly convert to cash e.g.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IE" sz="1200" b="0" dirty="0">
                <a:solidFill>
                  <a:schemeClr val="tx1"/>
                </a:solidFill>
              </a:rPr>
              <a:t> Money market funds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IE" sz="1200" b="0" dirty="0">
                <a:solidFill>
                  <a:schemeClr val="tx1"/>
                </a:solidFill>
              </a:rPr>
              <a:t> Treasury bills</a:t>
            </a:r>
          </a:p>
          <a:p>
            <a:pPr lvl="2">
              <a:buFont typeface="Wingdings" panose="05000000000000000000" pitchFamily="2" charset="2"/>
              <a:buChar char="ü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082863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F3624-65CA-439C-BDA5-0891D97B0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1001" y="152945"/>
            <a:ext cx="7200000" cy="540000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Typical Activities Affecting Cash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0A175-E132-46BF-B69D-CE0191743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IE" sz="2000" dirty="0"/>
          </a:p>
          <a:p>
            <a:pPr>
              <a:lnSpc>
                <a:spcPct val="120000"/>
              </a:lnSpc>
            </a:pPr>
            <a:r>
              <a:rPr lang="en-IE" sz="2000" b="0" dirty="0">
                <a:solidFill>
                  <a:schemeClr val="tx1"/>
                </a:solidFill>
              </a:rPr>
              <a:t>Managers affect cash by three types of decisions: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</a:t>
            </a:r>
            <a:r>
              <a:rPr lang="en-IE" sz="2000" b="0" dirty="0">
                <a:solidFill>
                  <a:schemeClr val="accent2"/>
                </a:solidFill>
              </a:rPr>
              <a:t>Operating decisions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>
                <a:solidFill>
                  <a:schemeClr val="accent2"/>
                </a:solidFill>
              </a:rPr>
              <a:t> Investing decisions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>
                <a:solidFill>
                  <a:schemeClr val="accent2"/>
                </a:solidFill>
              </a:rPr>
              <a:t> Financing decisions</a:t>
            </a:r>
          </a:p>
        </p:txBody>
      </p:sp>
    </p:spTree>
    <p:extLst>
      <p:ext uri="{BB962C8B-B14F-4D97-AF65-F5344CB8AC3E}">
        <p14:creationId xmlns:p14="http://schemas.microsoft.com/office/powerpoint/2010/main" val="2153871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F3624-65CA-439C-BDA5-0891D97B0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1001" y="152945"/>
            <a:ext cx="7200000" cy="540000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Operating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0A175-E132-46BF-B69D-CE0191743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IE" dirty="0">
                <a:solidFill>
                  <a:schemeClr val="accent2"/>
                </a:solidFill>
              </a:rPr>
              <a:t>Operating decisions</a:t>
            </a:r>
            <a:r>
              <a:rPr lang="en-IE" b="0" dirty="0">
                <a:solidFill>
                  <a:schemeClr val="accent2"/>
                </a:solidFill>
              </a:rPr>
              <a:t> </a:t>
            </a:r>
            <a:r>
              <a:rPr lang="en-IE" b="0" dirty="0">
                <a:solidFill>
                  <a:schemeClr val="tx1"/>
                </a:solidFill>
              </a:rPr>
              <a:t>concerned with major day-to-day activities that generate revenues and expenses</a:t>
            </a:r>
          </a:p>
          <a:p>
            <a:pPr>
              <a:lnSpc>
                <a:spcPct val="120000"/>
              </a:lnSpc>
            </a:pP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dirty="0">
                <a:solidFill>
                  <a:schemeClr val="accent2"/>
                </a:solidFill>
              </a:rPr>
              <a:t>Operating activities </a:t>
            </a:r>
            <a:r>
              <a:rPr lang="en-IE" b="0" dirty="0">
                <a:solidFill>
                  <a:schemeClr val="tx1"/>
                </a:solidFill>
              </a:rPr>
              <a:t>are transactions that affect the purchase, processing, and selling of a company’s products and services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b="0" dirty="0"/>
              <a:t> Making sales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b="0" dirty="0"/>
              <a:t> Collecting accounts receivable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b="0" dirty="0"/>
              <a:t> Purchasing inventory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b="0" dirty="0"/>
              <a:t> Paying accounts payable</a:t>
            </a:r>
          </a:p>
          <a:p>
            <a:pPr>
              <a:lnSpc>
                <a:spcPct val="120000"/>
              </a:lnSpc>
            </a:pP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b="0" dirty="0">
                <a:solidFill>
                  <a:schemeClr val="tx1"/>
                </a:solidFill>
              </a:rPr>
              <a:t>The first major section on the statement of cash flows is labelled </a:t>
            </a:r>
            <a:r>
              <a:rPr lang="en-IE" dirty="0">
                <a:solidFill>
                  <a:schemeClr val="accent2"/>
                </a:solidFill>
              </a:rPr>
              <a:t>cash flows from operating activities</a:t>
            </a:r>
          </a:p>
        </p:txBody>
      </p:sp>
    </p:spTree>
    <p:extLst>
      <p:ext uri="{BB962C8B-B14F-4D97-AF65-F5344CB8AC3E}">
        <p14:creationId xmlns:p14="http://schemas.microsoft.com/office/powerpoint/2010/main" val="1031669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CEB0-9C59-487F-8A4F-D859A844D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Investing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C62E4-B996-4EA9-99FB-02CB324A0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E" sz="2000" dirty="0">
                <a:solidFill>
                  <a:schemeClr val="accent2"/>
                </a:solidFill>
              </a:rPr>
              <a:t>Investing decisions </a:t>
            </a:r>
            <a:r>
              <a:rPr lang="en-IE" sz="2000" b="0" dirty="0">
                <a:solidFill>
                  <a:schemeClr val="tx1"/>
                </a:solidFill>
              </a:rPr>
              <a:t>include the choices to acquire or dispose of long-term productive assets or long-term investments</a:t>
            </a:r>
          </a:p>
          <a:p>
            <a:pPr>
              <a:lnSpc>
                <a:spcPct val="100000"/>
              </a:lnSpc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IE" sz="2000" dirty="0">
                <a:solidFill>
                  <a:schemeClr val="accent2"/>
                </a:solidFill>
              </a:rPr>
              <a:t>Investing activities </a:t>
            </a:r>
            <a:r>
              <a:rPr lang="en-IE" sz="2000" b="0" dirty="0">
                <a:solidFill>
                  <a:schemeClr val="tx1"/>
                </a:solidFill>
              </a:rPr>
              <a:t>are transactions that acquire or dispose of assets that are expected to provide services for more than one year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2000" b="0" dirty="0"/>
              <a:t> Purchasing or disposing of equipment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E" sz="2000" b="0" dirty="0"/>
          </a:p>
          <a:p>
            <a:pPr>
              <a:lnSpc>
                <a:spcPct val="100000"/>
              </a:lnSpc>
            </a:pPr>
            <a:r>
              <a:rPr lang="en-IE" sz="2000" b="0" dirty="0">
                <a:solidFill>
                  <a:schemeClr val="tx1"/>
                </a:solidFill>
              </a:rPr>
              <a:t>The investing section on the statement of cash flows is labelled </a:t>
            </a:r>
            <a:r>
              <a:rPr lang="en-IE" sz="2000" dirty="0">
                <a:solidFill>
                  <a:schemeClr val="accent2"/>
                </a:solidFill>
              </a:rPr>
              <a:t>cash flows from investing activities</a:t>
            </a:r>
          </a:p>
        </p:txBody>
      </p:sp>
    </p:spTree>
    <p:extLst>
      <p:ext uri="{BB962C8B-B14F-4D97-AF65-F5344CB8AC3E}">
        <p14:creationId xmlns:p14="http://schemas.microsoft.com/office/powerpoint/2010/main" val="3381698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C1C4-C1C9-45A5-B0B4-C44DECE80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Financing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9666F-4AE6-4830-ADA0-BC7FE0BFB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IE" sz="2000" dirty="0">
                <a:solidFill>
                  <a:schemeClr val="accent2"/>
                </a:solidFill>
              </a:rPr>
              <a:t>Financing decisions </a:t>
            </a:r>
            <a:r>
              <a:rPr lang="en-IE" sz="2000" b="0" dirty="0">
                <a:solidFill>
                  <a:schemeClr val="tx1"/>
                </a:solidFill>
              </a:rPr>
              <a:t>concerned with how to obtain or repay cash</a:t>
            </a:r>
          </a:p>
          <a:p>
            <a:pPr>
              <a:lnSpc>
                <a:spcPct val="120000"/>
              </a:lnSpc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sz="2000" dirty="0">
                <a:solidFill>
                  <a:schemeClr val="accent2"/>
                </a:solidFill>
              </a:rPr>
              <a:t>Financing activities </a:t>
            </a:r>
            <a:r>
              <a:rPr lang="en-IE" sz="2000" b="0" dirty="0">
                <a:solidFill>
                  <a:schemeClr val="tx1"/>
                </a:solidFill>
              </a:rPr>
              <a:t>are a company’s transactions that obtain resources from debt &amp; equity transactions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Issuance of additional share capital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Borrowing money from the bank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Repaying previous loans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sz="2000" b="0" dirty="0"/>
          </a:p>
          <a:p>
            <a:pPr>
              <a:lnSpc>
                <a:spcPct val="120000"/>
              </a:lnSpc>
            </a:pPr>
            <a:r>
              <a:rPr lang="en-IE" sz="2000" b="0" dirty="0">
                <a:solidFill>
                  <a:schemeClr val="tx1"/>
                </a:solidFill>
              </a:rPr>
              <a:t>The financing section on the statement of cash flows is labelled </a:t>
            </a:r>
            <a:r>
              <a:rPr lang="en-IE" sz="2000" dirty="0">
                <a:solidFill>
                  <a:schemeClr val="accent2"/>
                </a:solidFill>
              </a:rPr>
              <a:t>cash flows from financing activities</a:t>
            </a:r>
          </a:p>
        </p:txBody>
      </p:sp>
    </p:spTree>
    <p:extLst>
      <p:ext uri="{BB962C8B-B14F-4D97-AF65-F5344CB8AC3E}">
        <p14:creationId xmlns:p14="http://schemas.microsoft.com/office/powerpoint/2010/main" val="3089471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E9B39-7AAA-40C9-A8D8-5E44CE382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780" y="169723"/>
            <a:ext cx="7200000" cy="540000"/>
          </a:xfrm>
        </p:spPr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Typical Activities Affecting Cash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147D45-9448-4B46-863D-6F426F45A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346" y="1811701"/>
            <a:ext cx="5447843" cy="36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8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71632-02AB-4C61-AE83-6A970845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The importance of cash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7F4F1-6C7B-4DB2-934B-0AD6BC30F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14195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IE" sz="1800" b="0" dirty="0">
                <a:solidFill>
                  <a:schemeClr val="tx1"/>
                </a:solidFill>
              </a:rPr>
              <a:t>The income statement matches revenue &amp; expenses using accrual concepts &amp; provides a measure of economic performance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sz="1800" b="0" dirty="0">
                <a:solidFill>
                  <a:schemeClr val="tx1"/>
                </a:solidFill>
              </a:rPr>
              <a:t>The statement of cash flows explains changes in the cash account rather than owners’ equity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sz="1800" dirty="0">
                <a:solidFill>
                  <a:schemeClr val="accent2"/>
                </a:solidFill>
              </a:rPr>
              <a:t>Free cash flow: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1800" b="0" dirty="0"/>
              <a:t> Finance measure of cash management performance</a:t>
            </a:r>
          </a:p>
          <a:p>
            <a:pPr lvl="1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IE" sz="1800" b="0" dirty="0"/>
              <a:t> Refers to cash flows from operations less capital expenditures (&amp; sometimes less dividends)</a:t>
            </a:r>
          </a:p>
        </p:txBody>
      </p:sp>
    </p:spTree>
    <p:extLst>
      <p:ext uri="{BB962C8B-B14F-4D97-AF65-F5344CB8AC3E}">
        <p14:creationId xmlns:p14="http://schemas.microsoft.com/office/powerpoint/2010/main" val="1572324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887B-4B84-4FDC-B93B-3B032850E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2400" dirty="0">
                <a:solidFill>
                  <a:schemeClr val="accent2"/>
                </a:solidFill>
              </a:rPr>
              <a:t>Cash Flow from Operating Activities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AA8EF-BB6E-4569-8518-5A9BC6FAC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1" y="2010602"/>
            <a:ext cx="7809209" cy="316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332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F8B4A-217F-4CCE-AF86-7C39017D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Reconciliation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57AB1-A8E7-4336-8E3B-759330F16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024511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IE" sz="1800" b="0" dirty="0">
                <a:solidFill>
                  <a:schemeClr val="tx1"/>
                </a:solidFill>
              </a:rPr>
              <a:t>IASB &amp; FASB require direct-method statements to include a supplementary schedule reconciling net income to net cash provided by operations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sz="1800" b="0" dirty="0">
                <a:solidFill>
                  <a:schemeClr val="tx1"/>
                </a:solidFill>
              </a:rPr>
              <a:t>In other words, companies that use the direct method must also prepare a report using the indirect method (reconciliation schedule)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sz="1800" b="0" dirty="0">
                <a:solidFill>
                  <a:schemeClr val="tx1"/>
                </a:solidFill>
              </a:rPr>
              <a:t>As a result, most companies use the indirect method</a:t>
            </a:r>
          </a:p>
        </p:txBody>
      </p:sp>
    </p:spTree>
    <p:extLst>
      <p:ext uri="{BB962C8B-B14F-4D97-AF65-F5344CB8AC3E}">
        <p14:creationId xmlns:p14="http://schemas.microsoft.com/office/powerpoint/2010/main" val="412009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16752-0A83-40A6-B31B-BD690CEF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IFRS vs US GAAP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15082-CE0D-46E3-895C-12D3F2F2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E" sz="2000" b="0" dirty="0">
                <a:solidFill>
                  <a:schemeClr val="tx1"/>
                </a:solidFill>
              </a:rPr>
              <a:t>IFRS allows preparers to choose to include </a:t>
            </a:r>
            <a:r>
              <a:rPr lang="en-IE" sz="2000" dirty="0">
                <a:solidFill>
                  <a:schemeClr val="accent2"/>
                </a:solidFill>
              </a:rPr>
              <a:t>interest expense</a:t>
            </a:r>
            <a:r>
              <a:rPr lang="en-IE" sz="2000" b="0" dirty="0">
                <a:solidFill>
                  <a:schemeClr val="tx1"/>
                </a:solidFill>
              </a:rPr>
              <a:t> as either a </a:t>
            </a:r>
            <a:r>
              <a:rPr lang="en-IE" sz="2000" dirty="0">
                <a:solidFill>
                  <a:schemeClr val="accent2"/>
                </a:solidFill>
              </a:rPr>
              <a:t>financing activity</a:t>
            </a:r>
            <a:r>
              <a:rPr lang="en-IE" sz="2000" b="0" dirty="0">
                <a:solidFill>
                  <a:schemeClr val="tx1"/>
                </a:solidFill>
              </a:rPr>
              <a:t> or an </a:t>
            </a:r>
            <a:r>
              <a:rPr lang="en-IE" sz="2000" dirty="0">
                <a:solidFill>
                  <a:schemeClr val="accent2"/>
                </a:solidFill>
              </a:rPr>
              <a:t>operating activity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IE" sz="2000" b="0" dirty="0">
                <a:solidFill>
                  <a:schemeClr val="tx1"/>
                </a:solidFill>
              </a:rPr>
              <a:t>US GAAP requires </a:t>
            </a:r>
            <a:r>
              <a:rPr lang="en-IE" sz="2000" dirty="0">
                <a:solidFill>
                  <a:schemeClr val="accent2"/>
                </a:solidFill>
              </a:rPr>
              <a:t>interest expense </a:t>
            </a:r>
            <a:r>
              <a:rPr lang="en-IE" sz="2000" b="0" dirty="0">
                <a:solidFill>
                  <a:schemeClr val="tx1"/>
                </a:solidFill>
              </a:rPr>
              <a:t>to be an </a:t>
            </a:r>
            <a:r>
              <a:rPr lang="en-IE" sz="2000" dirty="0">
                <a:solidFill>
                  <a:schemeClr val="accent2"/>
                </a:solidFill>
              </a:rPr>
              <a:t>operating activity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Therefore, CFO not well defined under IFRS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IE" sz="2000" b="0" dirty="0"/>
              <a:t> Be careful of this difference, particularly if using CFO to derive a Free Cash Flow measure for a valuation model</a:t>
            </a:r>
          </a:p>
        </p:txBody>
      </p:sp>
    </p:spTree>
    <p:extLst>
      <p:ext uri="{BB962C8B-B14F-4D97-AF65-F5344CB8AC3E}">
        <p14:creationId xmlns:p14="http://schemas.microsoft.com/office/powerpoint/2010/main" val="144106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9174" y="2909258"/>
            <a:ext cx="7323589" cy="1039483"/>
          </a:xfrm>
        </p:spPr>
        <p:txBody>
          <a:bodyPr/>
          <a:lstStyle/>
          <a:p>
            <a:pPr algn="ctr"/>
            <a:r>
              <a:rPr lang="en-GB" sz="2800" dirty="0"/>
              <a:t>Cash flow statement</a:t>
            </a:r>
            <a:endParaRPr lang="fr-FR" sz="280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69875"/>
            <a:ext cx="7199313" cy="539750"/>
          </a:xfrm>
        </p:spPr>
        <p:txBody>
          <a:bodyPr/>
          <a:lstStyle/>
          <a:p>
            <a:r>
              <a:rPr lang="en-GB" sz="3200" b="0" dirty="0">
                <a:solidFill>
                  <a:schemeClr val="bg1"/>
                </a:solidFill>
              </a:rPr>
              <a:t>Session 4</a:t>
            </a:r>
            <a:endParaRPr lang="fr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42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2E5D-2AE1-45E3-8E7D-D17852B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3C9E5-D6C3-4E47-936A-7576E2E74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049678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IE" sz="2000" b="0" dirty="0">
                <a:solidFill>
                  <a:schemeClr val="tx1"/>
                </a:solidFill>
              </a:rPr>
              <a:t>Income &amp; cash flow are describing many of the same economic events – hence they are complements</a:t>
            </a:r>
          </a:p>
          <a:p>
            <a:pPr>
              <a:lnSpc>
                <a:spcPct val="110000"/>
              </a:lnSpc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IE" sz="2000" b="0" dirty="0">
                <a:solidFill>
                  <a:schemeClr val="tx1"/>
                </a:solidFill>
              </a:rPr>
              <a:t>The statement of cash flows is a key financial statement and CFO may be computed as a residual or by using the direct or indirect methods</a:t>
            </a:r>
          </a:p>
          <a:p>
            <a:pPr>
              <a:lnSpc>
                <a:spcPct val="110000"/>
              </a:lnSpc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IE" sz="2000" b="0" dirty="0">
                <a:solidFill>
                  <a:schemeClr val="tx1"/>
                </a:solidFill>
              </a:rPr>
              <a:t>Free cash flow is widely used as a measure of cash generating ability</a:t>
            </a:r>
          </a:p>
          <a:p>
            <a:pPr>
              <a:lnSpc>
                <a:spcPct val="110000"/>
              </a:lnSpc>
            </a:pPr>
            <a:endParaRPr lang="en-IE" sz="2000" b="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IE" sz="2000" b="0" dirty="0">
                <a:solidFill>
                  <a:schemeClr val="tx1"/>
                </a:solidFill>
              </a:rPr>
              <a:t>Be careful with CFO under IFRS as it may (or may not) include cash flows for interest</a:t>
            </a:r>
          </a:p>
        </p:txBody>
      </p:sp>
    </p:spTree>
    <p:extLst>
      <p:ext uri="{BB962C8B-B14F-4D97-AF65-F5344CB8AC3E}">
        <p14:creationId xmlns:p14="http://schemas.microsoft.com/office/powerpoint/2010/main" val="2791450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Cash Flow Statement:  Google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83516"/>
            <a:ext cx="9133913" cy="550450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000" dirty="0">
                <a:solidFill>
                  <a:schemeClr val="accent2"/>
                </a:solidFill>
              </a:rPr>
              <a:t>KEY POINTS: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 CFO is a </a:t>
            </a:r>
            <a:r>
              <a:rPr lang="en-GB" sz="2000" i="1" dirty="0">
                <a:solidFill>
                  <a:schemeClr val="accent2"/>
                </a:solidFill>
              </a:rPr>
              <a:t>laundry list </a:t>
            </a:r>
            <a:r>
              <a:rPr lang="en-GB" sz="2000" b="0" dirty="0">
                <a:solidFill>
                  <a:schemeClr val="tx1"/>
                </a:solidFill>
              </a:rPr>
              <a:t>of accrual-based adjustments that the accountant has put through the income statement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 Can construct estimates of Free Cash Flow directly from cash flow statement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0" dirty="0">
                <a:solidFill>
                  <a:schemeClr val="tx1"/>
                </a:solidFill>
              </a:rPr>
              <a:t> Why does Google hold so much cash ?</a:t>
            </a:r>
          </a:p>
        </p:txBody>
      </p:sp>
    </p:spTree>
    <p:extLst>
      <p:ext uri="{BB962C8B-B14F-4D97-AF65-F5344CB8AC3E}">
        <p14:creationId xmlns:p14="http://schemas.microsoft.com/office/powerpoint/2010/main" val="4147993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0" y="3251278"/>
            <a:ext cx="7663969" cy="540000"/>
          </a:xfrm>
        </p:spPr>
        <p:txBody>
          <a:bodyPr/>
          <a:lstStyle/>
          <a:p>
            <a:r>
              <a:rPr lang="fr-FR" dirty="0" err="1"/>
              <a:t>Statement</a:t>
            </a:r>
            <a:r>
              <a:rPr lang="fr-FR" dirty="0"/>
              <a:t> of cash flows (IAS 7)</a:t>
            </a:r>
          </a:p>
        </p:txBody>
      </p:sp>
    </p:spTree>
    <p:extLst>
      <p:ext uri="{BB962C8B-B14F-4D97-AF65-F5344CB8AC3E}">
        <p14:creationId xmlns:p14="http://schemas.microsoft.com/office/powerpoint/2010/main" val="3336944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3889" y="178112"/>
            <a:ext cx="7200000" cy="5400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Important Definitions</a:t>
            </a:r>
            <a:endParaRPr lang="en-GB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141957"/>
          </a:xfrm>
        </p:spPr>
        <p:txBody>
          <a:bodyPr>
            <a:noAutofit/>
          </a:bodyPr>
          <a:lstStyle/>
          <a:p>
            <a:r>
              <a:rPr lang="en-GB" sz="1400" dirty="0">
                <a:solidFill>
                  <a:schemeClr val="accent2"/>
                </a:solidFill>
              </a:rPr>
              <a:t>“Cash”</a:t>
            </a:r>
            <a:r>
              <a:rPr lang="en-GB" sz="1400" b="0" dirty="0">
                <a:solidFill>
                  <a:schemeClr val="tx1"/>
                </a:solidFill>
              </a:rPr>
              <a:t>: </a:t>
            </a:r>
            <a:r>
              <a:rPr lang="en-GB" sz="1400" dirty="0">
                <a:solidFill>
                  <a:schemeClr val="accent2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Cash on hand and demand deposits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b="0" dirty="0"/>
              <a:t> Bank borrowings generally deemed to be financing activities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b="0" dirty="0"/>
              <a:t> However, when bank overdrafts are repayable on demand they form an integral part of an entity's cash management &amp; therefore should be included as a component of cash and cash equivalents.</a:t>
            </a:r>
          </a:p>
          <a:p>
            <a:endParaRPr lang="en-US" sz="1400" b="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accent2"/>
                </a:solidFill>
              </a:rPr>
              <a:t>“Cash Equivalents”</a:t>
            </a:r>
            <a:r>
              <a:rPr lang="en-US" sz="1400" b="0" dirty="0">
                <a:solidFill>
                  <a:schemeClr val="tx1"/>
                </a:solidFill>
              </a:rPr>
              <a:t>: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b="0" dirty="0">
                <a:solidFill>
                  <a:schemeClr val="tx1"/>
                </a:solidFill>
              </a:rPr>
              <a:t>Short-term highly liquid investments that are readily convertible to known amounts of cash &amp; which are subject to </a:t>
            </a:r>
            <a:r>
              <a:rPr lang="en-US" sz="1400" dirty="0">
                <a:solidFill>
                  <a:schemeClr val="tx1"/>
                </a:solidFill>
              </a:rPr>
              <a:t>insignificant</a:t>
            </a:r>
            <a:r>
              <a:rPr lang="en-US" sz="1400" b="0" dirty="0">
                <a:solidFill>
                  <a:schemeClr val="tx1"/>
                </a:solidFill>
              </a:rPr>
              <a:t> risk of changes in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b="0" dirty="0"/>
              <a:t> Held for the purpose of meeting short-term cash commitments &amp; not for investment purposes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b="0" dirty="0"/>
              <a:t> An investment normally qualifies as a cash equivalent only when it is expected to mature within 3 months from the date of acquisition (</a:t>
            </a:r>
            <a:r>
              <a:rPr lang="en-US" sz="1400" dirty="0"/>
              <a:t>NB: not from the end of the reporting period</a:t>
            </a:r>
            <a:r>
              <a:rPr lang="en-US" sz="1400" b="0" dirty="0"/>
              <a:t>)</a:t>
            </a:r>
            <a:endParaRPr lang="en-GB" sz="1400" b="0" dirty="0"/>
          </a:p>
        </p:txBody>
      </p:sp>
    </p:spTree>
    <p:extLst>
      <p:ext uri="{BB962C8B-B14F-4D97-AF65-F5344CB8AC3E}">
        <p14:creationId xmlns:p14="http://schemas.microsoft.com/office/powerpoint/2010/main" val="3578847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2"/>
                </a:solidFill>
              </a:rPr>
              <a:t>Presentation of Cash Flow Statement</a:t>
            </a:r>
            <a:endParaRPr lang="en-GB" sz="24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499934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All cash flows must be classified under one of 3 headings:</a:t>
            </a:r>
          </a:p>
          <a:p>
            <a:pPr>
              <a:lnSpc>
                <a:spcPct val="120000"/>
              </a:lnSpc>
            </a:pPr>
            <a:endParaRPr lang="en-US" sz="2900" b="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arenR"/>
            </a:pPr>
            <a:r>
              <a:rPr lang="en-US" sz="2900" dirty="0">
                <a:solidFill>
                  <a:schemeClr val="accent2"/>
                </a:solidFill>
              </a:rPr>
              <a:t>	Operating activities</a:t>
            </a:r>
            <a:endParaRPr lang="en-GB" sz="29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arenR"/>
            </a:pPr>
            <a:endParaRPr lang="en-GB" sz="29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arenR"/>
            </a:pPr>
            <a:r>
              <a:rPr lang="en-US" sz="2900" dirty="0">
                <a:solidFill>
                  <a:schemeClr val="accent2"/>
                </a:solidFill>
              </a:rPr>
              <a:t>	Investing activities</a:t>
            </a:r>
            <a:endParaRPr lang="en-GB" sz="2900" dirty="0">
              <a:solidFill>
                <a:schemeClr val="accent2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dirty="0">
                <a:solidFill>
                  <a:schemeClr val="accent2"/>
                </a:solidFill>
              </a:rPr>
              <a:t> </a:t>
            </a:r>
            <a:endParaRPr lang="en-GB" sz="29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arenR" startAt="3"/>
            </a:pPr>
            <a:r>
              <a:rPr lang="en-US" sz="2900" dirty="0">
                <a:solidFill>
                  <a:schemeClr val="accent2"/>
                </a:solidFill>
              </a:rPr>
              <a:t>	Financing activities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arenR" startAt="3"/>
            </a:pPr>
            <a:endParaRPr lang="en-US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u="heavy" dirty="0">
                <a:solidFill>
                  <a:schemeClr val="tx1"/>
                </a:solidFill>
              </a:rPr>
              <a:t>Note</a:t>
            </a:r>
            <a:r>
              <a:rPr lang="en-US" sz="2900" b="0" dirty="0">
                <a:solidFill>
                  <a:schemeClr val="tx1"/>
                </a:solidFill>
              </a:rPr>
              <a:t>: A transaction could include cash flows that </a:t>
            </a:r>
            <a:r>
              <a:rPr lang="en-GB" sz="2900" b="0" dirty="0">
                <a:solidFill>
                  <a:schemeClr val="tx1"/>
                </a:solidFill>
              </a:rPr>
              <a:t>can be separated from classification into the above groups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7403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1.  Operating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0" dirty="0">
                <a:solidFill>
                  <a:schemeClr val="tx1"/>
                </a:solidFill>
              </a:rPr>
              <a:t>Cash flows from operating activities mainly derived from the principle revenue producing activities of an entity </a:t>
            </a:r>
          </a:p>
          <a:p>
            <a:pPr>
              <a:lnSpc>
                <a:spcPct val="100000"/>
              </a:lnSpc>
            </a:pPr>
            <a:r>
              <a:rPr lang="en-US" sz="2000" b="0" dirty="0">
                <a:solidFill>
                  <a:schemeClr val="tx1"/>
                </a:solidFill>
              </a:rPr>
              <a:t>They generally result from transactions &amp; events which determine profit or loss</a:t>
            </a: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GB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b="0" dirty="0">
                <a:solidFill>
                  <a:schemeClr val="tx1"/>
                </a:solidFill>
              </a:rPr>
              <a:t>An entity has a choice in presenting cash flows from operating activities, it may either use:</a:t>
            </a:r>
            <a:br>
              <a:rPr lang="en-US" sz="2000" b="0" dirty="0">
                <a:solidFill>
                  <a:schemeClr val="tx1"/>
                </a:solidFill>
              </a:rPr>
            </a:br>
            <a:endParaRPr lang="en-US" sz="2000" b="0" dirty="0">
              <a:solidFill>
                <a:schemeClr val="tx1"/>
              </a:solidFill>
            </a:endParaRPr>
          </a:p>
          <a:p>
            <a:pPr marL="588074" lvl="2" indent="-300038">
              <a:lnSpc>
                <a:spcPct val="100000"/>
              </a:lnSpc>
              <a:buFont typeface="+mj-lt"/>
              <a:buAutoNum type="romanUcPeriod"/>
            </a:pPr>
            <a:r>
              <a:rPr lang="en-US" dirty="0">
                <a:solidFill>
                  <a:schemeClr val="accent2"/>
                </a:solidFill>
              </a:rPr>
              <a:t>Direct Method </a:t>
            </a:r>
            <a:r>
              <a:rPr lang="en-US" b="0" dirty="0">
                <a:solidFill>
                  <a:schemeClr val="tx1"/>
                </a:solidFill>
              </a:rPr>
              <a:t>(use of this method encouraged by IAS 7)</a:t>
            </a:r>
          </a:p>
          <a:p>
            <a:pPr marL="288036" lvl="2" algn="ctr"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</a:rPr>
              <a:t>OR</a:t>
            </a:r>
            <a:endParaRPr lang="en-US" b="0" dirty="0">
              <a:solidFill>
                <a:schemeClr val="tx1"/>
              </a:solidFill>
            </a:endParaRPr>
          </a:p>
          <a:p>
            <a:pPr marL="588074" lvl="2" indent="-300038">
              <a:lnSpc>
                <a:spcPct val="100000"/>
              </a:lnSpc>
              <a:buFont typeface="+mj-lt"/>
              <a:buAutoNum type="romanUcPeriod" startAt="2"/>
            </a:pPr>
            <a:r>
              <a:rPr lang="en-GB" dirty="0">
                <a:solidFill>
                  <a:schemeClr val="accent2"/>
                </a:solidFill>
              </a:rPr>
              <a:t>Indirect Method </a:t>
            </a:r>
            <a:r>
              <a:rPr lang="en-GB" b="0" dirty="0">
                <a:solidFill>
                  <a:schemeClr val="tx1"/>
                </a:solidFill>
              </a:rPr>
              <a:t>(we focus on this method for purposes of this module)</a:t>
            </a:r>
          </a:p>
        </p:txBody>
      </p:sp>
    </p:spTree>
    <p:extLst>
      <p:ext uri="{BB962C8B-B14F-4D97-AF65-F5344CB8AC3E}">
        <p14:creationId xmlns:p14="http://schemas.microsoft.com/office/powerpoint/2010/main" val="3718026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The Direct Method</a:t>
            </a:r>
            <a:endParaRPr lang="en-GB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b="0" dirty="0">
                <a:solidFill>
                  <a:schemeClr val="tx1"/>
                </a:solidFill>
              </a:rPr>
              <a:t>This method shows:</a:t>
            </a:r>
            <a:endParaRPr lang="en-GB" sz="22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b="0" dirty="0">
                <a:solidFill>
                  <a:schemeClr val="tx1"/>
                </a:solidFill>
              </a:rPr>
              <a:t> </a:t>
            </a:r>
            <a:endParaRPr lang="en-GB" sz="22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b="0" dirty="0">
                <a:solidFill>
                  <a:schemeClr val="tx1"/>
                </a:solidFill>
              </a:rPr>
              <a:t>• 	Receipts from customers</a:t>
            </a:r>
          </a:p>
          <a:p>
            <a:pPr>
              <a:lnSpc>
                <a:spcPct val="100000"/>
              </a:lnSpc>
            </a:pPr>
            <a:endParaRPr lang="en-US" sz="22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b="0" dirty="0">
                <a:solidFill>
                  <a:schemeClr val="tx1"/>
                </a:solidFill>
              </a:rPr>
              <a:t>•	Payments to suppliers for goods and services</a:t>
            </a:r>
            <a:endParaRPr lang="en-GB" sz="22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br>
              <a:rPr lang="en-US" sz="2200" b="0" dirty="0">
                <a:solidFill>
                  <a:schemeClr val="tx1"/>
                </a:solidFill>
              </a:rPr>
            </a:br>
            <a:r>
              <a:rPr lang="en-US" sz="2200" b="0" dirty="0">
                <a:solidFill>
                  <a:schemeClr val="tx1"/>
                </a:solidFill>
              </a:rPr>
              <a:t>•	Cash payments to and on behalf of employees</a:t>
            </a:r>
            <a:endParaRPr lang="en-GB" sz="2200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8045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The Indirect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700" b="0" dirty="0">
                <a:solidFill>
                  <a:schemeClr val="tx1"/>
                </a:solidFill>
              </a:rPr>
              <a:t>Under this method the net cash flow from operating activities determined by adjusting profit or loss by:</a:t>
            </a:r>
          </a:p>
          <a:p>
            <a:pPr>
              <a:lnSpc>
                <a:spcPct val="120000"/>
              </a:lnSpc>
            </a:pPr>
            <a:endParaRPr lang="en-GB" sz="17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700" b="0" dirty="0">
                <a:solidFill>
                  <a:schemeClr val="tx1"/>
                </a:solidFill>
              </a:rPr>
              <a:t> (a) 	Changes during the period in inventories, operating receivables &amp; 	operating payables;</a:t>
            </a:r>
          </a:p>
          <a:p>
            <a:pPr>
              <a:lnSpc>
                <a:spcPct val="120000"/>
              </a:lnSpc>
            </a:pPr>
            <a:endParaRPr lang="en-GB" sz="17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700" b="0" dirty="0">
                <a:solidFill>
                  <a:schemeClr val="tx1"/>
                </a:solidFill>
              </a:rPr>
              <a:t> (b) 	Non-cash items in income statement</a:t>
            </a:r>
          </a:p>
          <a:p>
            <a:pPr marL="457200" lvl="5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 b="0" dirty="0">
                <a:solidFill>
                  <a:schemeClr val="accent2"/>
                </a:solidFill>
              </a:rPr>
              <a:t>e.g. depreciation, gains/losses on disposal of non-current assets, provisions, </a:t>
            </a:r>
            <a:r>
              <a:rPr lang="en-US" sz="1700" b="0" dirty="0" err="1">
                <a:solidFill>
                  <a:schemeClr val="accent2"/>
                </a:solidFill>
              </a:rPr>
              <a:t>unrealised</a:t>
            </a:r>
            <a:r>
              <a:rPr lang="en-US" sz="1700" b="0" dirty="0">
                <a:solidFill>
                  <a:schemeClr val="accent2"/>
                </a:solidFill>
              </a:rPr>
              <a:t> foreign currency gains and losses and undistributed profits of associates and non-controlling interest</a:t>
            </a:r>
          </a:p>
          <a:p>
            <a:pPr>
              <a:lnSpc>
                <a:spcPct val="120000"/>
              </a:lnSpc>
            </a:pPr>
            <a:endParaRPr lang="en-US" sz="2600" b="0" dirty="0">
              <a:solidFill>
                <a:schemeClr val="tx2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1424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2.  Investing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90569"/>
            <a:ext cx="9133913" cy="5217952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They are defined as the acquisition and disposal of long-term assets and other investments not included in cash equivalents.</a:t>
            </a:r>
            <a:endParaRPr lang="en-GB" sz="2175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br>
              <a:rPr lang="en-US" sz="2175" b="0" i="1" u="sng" dirty="0">
                <a:solidFill>
                  <a:schemeClr val="tx1"/>
                </a:solidFill>
              </a:rPr>
            </a:br>
            <a:r>
              <a:rPr lang="en-US" sz="2175" b="0" i="1" u="sng" dirty="0">
                <a:solidFill>
                  <a:schemeClr val="tx1"/>
                </a:solidFill>
              </a:rPr>
              <a:t>Examples:</a:t>
            </a:r>
            <a:endParaRPr lang="en-GB" sz="2175" b="0" i="1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 (a) 	Cash payments to acquire property, plant and equipment, 	intangibles and 	other long-term assets.</a:t>
            </a:r>
            <a:endParaRPr lang="en-GB" sz="2175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 (b) 	Cash receipts from sale of property, plant and equipment, 	intangibles and 	other long-term assets.</a:t>
            </a:r>
            <a:endParaRPr lang="en-GB" sz="2175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 (c)	Payments to acquire equity or debt instruments in other entities 	(including associates) held as assets – N.B. do not include those 	instruments which qualify as cash equivalents.</a:t>
            </a:r>
            <a:endParaRPr lang="en-GB" sz="2175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 (d) 	Cash receipts from selling investments in other entities as in (c).</a:t>
            </a:r>
            <a:endParaRPr lang="en-GB" sz="2175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175" b="0" dirty="0">
                <a:solidFill>
                  <a:schemeClr val="tx1"/>
                </a:solidFill>
              </a:rPr>
              <a:t> (e) 	Cash advances and loans to other parties and cash receipts 	from repayment of those advances and loans.</a:t>
            </a:r>
            <a:endParaRPr lang="en-GB" sz="2175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11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3.  Financing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672" y="941256"/>
            <a:ext cx="8271545" cy="554343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Those activities that result in changes in size &amp; composition of the contributed equity &amp; borrowings of an entity</a:t>
            </a:r>
            <a:endParaRPr lang="en-GB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i="1" u="sng" dirty="0">
                <a:solidFill>
                  <a:schemeClr val="tx1"/>
                </a:solidFill>
              </a:rPr>
              <a:t>Examples:</a:t>
            </a:r>
            <a:endParaRPr lang="en-GB" sz="2900" b="0" i="1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(a)	Cash proceeds from the issue of shares or other equity 	instruments</a:t>
            </a:r>
            <a:endParaRPr lang="en-GB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(b) 	Cash payments to acquire or redeem the entity's shares</a:t>
            </a:r>
            <a:endParaRPr lang="en-GB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(c) 	Cash receipts from the issue of:</a:t>
            </a:r>
          </a:p>
          <a:p>
            <a:pPr marL="457200" lvl="6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accent2"/>
                </a:solidFill>
                <a:latin typeface="+mn-lt"/>
              </a:rPr>
              <a:t>Debentures</a:t>
            </a:r>
          </a:p>
          <a:p>
            <a:pPr marL="457200" lvl="6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accent2"/>
                </a:solidFill>
                <a:latin typeface="+mn-lt"/>
              </a:rPr>
              <a:t>Loans</a:t>
            </a:r>
          </a:p>
          <a:p>
            <a:pPr marL="457200" lvl="6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accent2"/>
                </a:solidFill>
                <a:latin typeface="+mn-lt"/>
              </a:rPr>
              <a:t>Short or long-term borrowings</a:t>
            </a:r>
          </a:p>
          <a:p>
            <a:pPr marL="457200" lvl="6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accent2"/>
                </a:solidFill>
                <a:latin typeface="+mn-lt"/>
              </a:rPr>
              <a:t>Bonds, etc.</a:t>
            </a:r>
          </a:p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(d) 	Cash repayments of amounts borrowed</a:t>
            </a:r>
            <a:endParaRPr lang="en-GB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900" b="0" dirty="0">
                <a:solidFill>
                  <a:schemeClr val="tx1"/>
                </a:solidFill>
              </a:rPr>
              <a:t>(e) 	Capital portion of a finance lease rental payment</a:t>
            </a:r>
            <a:endParaRPr lang="en-GB" sz="29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GB" sz="1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244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3026A-D229-7646-BAA2-23BCD5D1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0391"/>
            <a:ext cx="7200001" cy="540000"/>
          </a:xfrm>
        </p:spPr>
        <p:txBody>
          <a:bodyPr/>
          <a:lstStyle/>
          <a:p>
            <a:r>
              <a:rPr lang="fr-FR" sz="3200" dirty="0">
                <a:solidFill>
                  <a:schemeClr val="accent2"/>
                </a:solidFill>
              </a:rPr>
              <a:t>Session 4:  Cash flow </a:t>
            </a:r>
            <a:r>
              <a:rPr lang="fr-FR" sz="3200" dirty="0" err="1">
                <a:solidFill>
                  <a:schemeClr val="accent2"/>
                </a:solidFill>
              </a:rPr>
              <a:t>statement</a:t>
            </a:r>
            <a:endParaRPr lang="fr-FR" sz="3200" dirty="0">
              <a:solidFill>
                <a:schemeClr val="accent2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F230F6-36B8-4110-93B6-60431FA96E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400175"/>
            <a:ext cx="9144000" cy="4883179"/>
          </a:xfrm>
        </p:spPr>
        <p:txBody>
          <a:bodyPr/>
          <a:lstStyle/>
          <a:p>
            <a:r>
              <a:rPr lang="en-GB" sz="2000" b="0" dirty="0">
                <a:solidFill>
                  <a:schemeClr val="tx1"/>
                </a:solidFill>
              </a:rPr>
              <a:t>Introduction to cash flow statement</a:t>
            </a:r>
          </a:p>
          <a:p>
            <a:r>
              <a:rPr lang="en-GB" sz="2000" b="0" dirty="0">
                <a:solidFill>
                  <a:schemeClr val="tx1"/>
                </a:solidFill>
              </a:rPr>
              <a:t>Statement of cash flows (IAS 7)</a:t>
            </a:r>
          </a:p>
        </p:txBody>
      </p:sp>
    </p:spTree>
    <p:extLst>
      <p:ext uri="{BB962C8B-B14F-4D97-AF65-F5344CB8AC3E}">
        <p14:creationId xmlns:p14="http://schemas.microsoft.com/office/powerpoint/2010/main" val="1962710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Reporting Cash Flows from Investing &amp; Financing Activities</a:t>
            </a:r>
            <a:endParaRPr lang="en-GB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endParaRPr lang="en-GB" sz="2000" u="sng" dirty="0"/>
          </a:p>
          <a:p>
            <a:pPr>
              <a:lnSpc>
                <a:spcPct val="100000"/>
              </a:lnSpc>
            </a:pPr>
            <a:endParaRPr lang="en-GB" sz="2000" u="sng" dirty="0"/>
          </a:p>
          <a:p>
            <a:pPr>
              <a:lnSpc>
                <a:spcPct val="100000"/>
              </a:lnSpc>
            </a:pPr>
            <a:endParaRPr lang="en-GB" sz="2000" u="sng" dirty="0"/>
          </a:p>
          <a:p>
            <a:pPr>
              <a:lnSpc>
                <a:spcPct val="100000"/>
              </a:lnSpc>
            </a:pPr>
            <a:r>
              <a:rPr lang="en-GB" sz="2000" b="0" u="sng" dirty="0">
                <a:solidFill>
                  <a:schemeClr val="tx1"/>
                </a:solidFill>
              </a:rPr>
              <a:t>General Rule:</a:t>
            </a:r>
          </a:p>
          <a:p>
            <a:pPr>
              <a:lnSpc>
                <a:spcPct val="100000"/>
              </a:lnSpc>
            </a:pPr>
            <a:r>
              <a:rPr lang="en-US" sz="2000" b="0" dirty="0">
                <a:solidFill>
                  <a:schemeClr val="tx1"/>
                </a:solidFill>
              </a:rPr>
              <a:t>Entities must report separately major classes of gross cash receipts and gross cash payments</a:t>
            </a:r>
            <a:endParaRPr lang="en-GB" sz="2000" b="0" dirty="0">
              <a:solidFill>
                <a:schemeClr val="tx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419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Treatment of Interest &amp; Dividends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891" y="1439916"/>
            <a:ext cx="8439325" cy="495037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800" b="0" dirty="0">
                <a:solidFill>
                  <a:schemeClr val="tx1"/>
                </a:solidFill>
              </a:rPr>
              <a:t>Cash flows from interest &amp; dividends received &amp; paid must each be disclosed separately</a:t>
            </a:r>
          </a:p>
          <a:p>
            <a:pPr>
              <a:lnSpc>
                <a:spcPct val="120000"/>
              </a:lnSpc>
            </a:pPr>
            <a:endParaRPr lang="en-US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800" b="0" dirty="0">
                <a:solidFill>
                  <a:schemeClr val="tx1"/>
                </a:solidFill>
              </a:rPr>
              <a:t>Each must be classified in a consistent manner from period to period</a:t>
            </a:r>
          </a:p>
          <a:p>
            <a:pPr>
              <a:lnSpc>
                <a:spcPct val="120000"/>
              </a:lnSpc>
            </a:pPr>
            <a:endParaRPr lang="en-US" sz="1800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800" b="0" dirty="0">
                <a:solidFill>
                  <a:schemeClr val="tx1"/>
                </a:solidFill>
              </a:rPr>
              <a:t>However, </a:t>
            </a:r>
            <a:r>
              <a:rPr lang="en-US" sz="1800" b="0" dirty="0" err="1">
                <a:solidFill>
                  <a:schemeClr val="tx1"/>
                </a:solidFill>
              </a:rPr>
              <a:t>lAS</a:t>
            </a:r>
            <a:r>
              <a:rPr lang="en-US" sz="1800" b="0" dirty="0">
                <a:solidFill>
                  <a:schemeClr val="tx1"/>
                </a:solidFill>
              </a:rPr>
              <a:t> 7 is not prescriptive in the treatment of interest and dividends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2852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Treatment of Interest &amp; Dividends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891" y="1040524"/>
            <a:ext cx="8439325" cy="5349766"/>
          </a:xfrm>
        </p:spPr>
        <p:txBody>
          <a:bodyPr>
            <a:normAutofit/>
          </a:bodyPr>
          <a:lstStyle/>
          <a:p>
            <a:pPr lvl="1">
              <a:lnSpc>
                <a:spcPct val="120000"/>
              </a:lnSpc>
            </a:pPr>
            <a:r>
              <a:rPr lang="en-US" sz="2000" dirty="0"/>
              <a:t>Interest Paid, Interest Received &amp; Dividend Received:</a:t>
            </a:r>
          </a:p>
          <a:p>
            <a:pPr lvl="2">
              <a:lnSpc>
                <a:spcPct val="120000"/>
              </a:lnSpc>
            </a:pPr>
            <a:endParaRPr lang="en-US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US" b="0" dirty="0">
                <a:solidFill>
                  <a:schemeClr val="tx1"/>
                </a:solidFill>
              </a:rPr>
              <a:t>Interest paid/received &amp; dividends received may be classified as </a:t>
            </a:r>
            <a:r>
              <a:rPr lang="en-US" dirty="0">
                <a:solidFill>
                  <a:schemeClr val="accent2"/>
                </a:solidFill>
              </a:rPr>
              <a:t>OPERATING</a:t>
            </a:r>
            <a:r>
              <a:rPr lang="en-US" b="0" dirty="0">
                <a:solidFill>
                  <a:schemeClr val="tx1"/>
                </a:solidFill>
              </a:rPr>
              <a:t> cash flows because they are included in the calculation of profit or loss</a:t>
            </a:r>
          </a:p>
          <a:p>
            <a:pPr lvl="2">
              <a:lnSpc>
                <a:spcPct val="120000"/>
              </a:lnSpc>
            </a:pPr>
            <a:endParaRPr lang="en-US" b="0" dirty="0">
              <a:solidFill>
                <a:schemeClr val="tx1"/>
              </a:solidFill>
            </a:endParaRPr>
          </a:p>
          <a:p>
            <a:pPr lvl="2" algn="ctr">
              <a:lnSpc>
                <a:spcPct val="120000"/>
              </a:lnSpc>
            </a:pPr>
            <a:r>
              <a:rPr lang="en-US" dirty="0">
                <a:solidFill>
                  <a:schemeClr val="accent2"/>
                </a:solidFill>
              </a:rPr>
              <a:t>OR</a:t>
            </a:r>
          </a:p>
          <a:p>
            <a:pPr lvl="2" algn="ctr">
              <a:lnSpc>
                <a:spcPct val="120000"/>
              </a:lnSpc>
            </a:pPr>
            <a:endParaRPr lang="en-US" dirty="0">
              <a:solidFill>
                <a:schemeClr val="accent2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US" b="0" dirty="0">
                <a:solidFill>
                  <a:schemeClr val="tx1"/>
                </a:solidFill>
              </a:rPr>
              <a:t>May be included under </a:t>
            </a:r>
            <a:r>
              <a:rPr lang="en-US" dirty="0">
                <a:solidFill>
                  <a:schemeClr val="accent2"/>
                </a:solidFill>
              </a:rPr>
              <a:t>FINANCING</a:t>
            </a:r>
            <a:r>
              <a:rPr lang="en-US" b="0" dirty="0">
                <a:solidFill>
                  <a:schemeClr val="tx1"/>
                </a:solidFill>
              </a:rPr>
              <a:t> activities &amp; </a:t>
            </a:r>
            <a:r>
              <a:rPr lang="en-US" dirty="0">
                <a:solidFill>
                  <a:schemeClr val="accent2"/>
                </a:solidFill>
              </a:rPr>
              <a:t>INVESTING</a:t>
            </a:r>
            <a:r>
              <a:rPr lang="en-US" b="0" dirty="0">
                <a:solidFill>
                  <a:schemeClr val="tx1"/>
                </a:solidFill>
              </a:rPr>
              <a:t> activities  because they are costs of obtaining financial resources or returns on investments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v"/>
            </a:pPr>
            <a:endParaRPr lang="en-US" sz="2500" b="0" u="sng" dirty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552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/>
                </a:solidFill>
              </a:rPr>
              <a:t>Treatment of Interest &amp; Dividends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891" y="1040524"/>
            <a:ext cx="8439325" cy="5349766"/>
          </a:xfrm>
        </p:spPr>
        <p:txBody>
          <a:bodyPr>
            <a:normAutofit/>
          </a:bodyPr>
          <a:lstStyle/>
          <a:p>
            <a:pPr lvl="1">
              <a:lnSpc>
                <a:spcPct val="120000"/>
              </a:lnSpc>
            </a:pPr>
            <a:r>
              <a:rPr lang="en-US" sz="2000" dirty="0"/>
              <a:t>Dividend Paid:</a:t>
            </a:r>
          </a:p>
          <a:p>
            <a:pPr lvl="2">
              <a:lnSpc>
                <a:spcPct val="120000"/>
              </a:lnSpc>
            </a:pPr>
            <a:endParaRPr lang="en-US" b="0" dirty="0">
              <a:solidFill>
                <a:schemeClr val="tx1"/>
              </a:solidFill>
            </a:endParaRPr>
          </a:p>
          <a:p>
            <a:pPr lvl="2">
              <a:lnSpc>
                <a:spcPct val="120000"/>
              </a:lnSpc>
            </a:pPr>
            <a:r>
              <a:rPr lang="en-US" b="0" dirty="0">
                <a:solidFill>
                  <a:schemeClr val="tx1"/>
                </a:solidFill>
              </a:rPr>
              <a:t>Dividends paid may be classified as a </a:t>
            </a:r>
            <a:r>
              <a:rPr lang="en-US" dirty="0">
                <a:solidFill>
                  <a:schemeClr val="accent2"/>
                </a:solidFill>
              </a:rPr>
              <a:t>FINANCING</a:t>
            </a:r>
            <a:r>
              <a:rPr lang="en-US" b="0" dirty="0">
                <a:solidFill>
                  <a:schemeClr val="tx1"/>
                </a:solidFill>
              </a:rPr>
              <a:t> cash flow - a cost of obtaining financial resources</a:t>
            </a:r>
          </a:p>
          <a:p>
            <a:pPr lvl="2">
              <a:lnSpc>
                <a:spcPct val="120000"/>
              </a:lnSpc>
            </a:pPr>
            <a:endParaRPr lang="en-US" b="0" dirty="0">
              <a:solidFill>
                <a:schemeClr val="tx1"/>
              </a:solidFill>
            </a:endParaRPr>
          </a:p>
          <a:p>
            <a:pPr lvl="2" algn="ctr">
              <a:lnSpc>
                <a:spcPct val="120000"/>
              </a:lnSpc>
            </a:pPr>
            <a:r>
              <a:rPr lang="en-US" dirty="0">
                <a:solidFill>
                  <a:schemeClr val="accent2"/>
                </a:solidFill>
              </a:rPr>
              <a:t>OR</a:t>
            </a:r>
          </a:p>
          <a:p>
            <a:pPr lvl="2" algn="ctr">
              <a:lnSpc>
                <a:spcPct val="120000"/>
              </a:lnSpc>
            </a:pPr>
            <a:endParaRPr lang="en-US" dirty="0">
              <a:solidFill>
                <a:schemeClr val="accent2"/>
              </a:solidFill>
            </a:endParaRP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b="0" dirty="0">
                <a:solidFill>
                  <a:schemeClr val="tx1"/>
                </a:solidFill>
              </a:rPr>
              <a:t> Can be included as a component of </a:t>
            </a:r>
            <a:r>
              <a:rPr lang="en-US" dirty="0">
                <a:solidFill>
                  <a:schemeClr val="accent2"/>
                </a:solidFill>
              </a:rPr>
              <a:t>OPERATING</a:t>
            </a:r>
            <a:r>
              <a:rPr lang="en-US" b="0" dirty="0">
                <a:solidFill>
                  <a:schemeClr val="tx1"/>
                </a:solidFill>
              </a:rPr>
              <a:t> cash flows in order to assist users of financial statements to determine the ability of the reporting entity to pay dividends out of operating cash flows.</a:t>
            </a:r>
            <a:endParaRPr lang="en-GB" b="0" dirty="0">
              <a:solidFill>
                <a:schemeClr val="tx1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61432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1480031" y="3251278"/>
            <a:ext cx="7420688" cy="540000"/>
          </a:xfrm>
        </p:spPr>
        <p:txBody>
          <a:bodyPr/>
          <a:lstStyle/>
          <a:p>
            <a:r>
              <a:rPr lang="fr-FR" dirty="0"/>
              <a:t>Introduction to cash flow </a:t>
            </a:r>
            <a:r>
              <a:rPr lang="fr-FR" dirty="0" err="1"/>
              <a:t>statement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8323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1EA57-0EBA-4012-93C9-522A7688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0057" y="161334"/>
            <a:ext cx="7200000" cy="540000"/>
          </a:xfrm>
        </p:spPr>
        <p:txBody>
          <a:bodyPr/>
          <a:lstStyle/>
          <a:p>
            <a:r>
              <a:rPr lang="en-IE" sz="2800" dirty="0">
                <a:solidFill>
                  <a:schemeClr val="accent2"/>
                </a:solidFill>
              </a:rPr>
              <a:t>Statement of Cash Flows – 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EA145-A0C4-49FA-82A5-9FA6C6687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8509"/>
            <a:ext cx="9133913" cy="528457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IE" b="0" dirty="0">
                <a:solidFill>
                  <a:schemeClr val="tx1"/>
                </a:solidFill>
              </a:rPr>
              <a:t>The Statement of Cash Flows provides supplementary information to the income statement</a:t>
            </a:r>
          </a:p>
          <a:p>
            <a:pPr>
              <a:lnSpc>
                <a:spcPct val="120000"/>
              </a:lnSpc>
            </a:pPr>
            <a:endParaRPr lang="en-IE" b="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IE" dirty="0">
                <a:solidFill>
                  <a:schemeClr val="accent2"/>
                </a:solidFill>
              </a:rPr>
              <a:t>The income statement is prepared on an accrual basis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E" b="0" dirty="0"/>
              <a:t> Captures the changes between two balance sheets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E" b="0" dirty="0"/>
              <a:t> Provides more detail on increase in retained earnings for the year from operations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E" b="0" dirty="0"/>
              <a:t> A measure of performance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b="0" dirty="0"/>
          </a:p>
          <a:p>
            <a:pPr>
              <a:lnSpc>
                <a:spcPct val="120000"/>
              </a:lnSpc>
            </a:pPr>
            <a:r>
              <a:rPr lang="en-IE" dirty="0">
                <a:solidFill>
                  <a:schemeClr val="accent2"/>
                </a:solidFill>
              </a:rPr>
              <a:t>The statement of cash flow is prepared on a cash basis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E" b="0" dirty="0"/>
              <a:t> Captures the changes between a company’s cash resources between two balance sheet dates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E" b="0" dirty="0"/>
              <a:t> A measure of performance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IE" b="0" dirty="0"/>
          </a:p>
          <a:p>
            <a:pPr>
              <a:lnSpc>
                <a:spcPct val="120000"/>
              </a:lnSpc>
            </a:pPr>
            <a:r>
              <a:rPr lang="en-IE" b="0" dirty="0">
                <a:solidFill>
                  <a:schemeClr val="tx1"/>
                </a:solidFill>
              </a:rPr>
              <a:t>The income statement &amp; cash flow statement provide complementary sources of information on an entity’s performance (see examples in next slides)</a:t>
            </a:r>
          </a:p>
        </p:txBody>
      </p:sp>
    </p:spTree>
    <p:extLst>
      <p:ext uri="{BB962C8B-B14F-4D97-AF65-F5344CB8AC3E}">
        <p14:creationId xmlns:p14="http://schemas.microsoft.com/office/powerpoint/2010/main" val="3176243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DEE7E-F318-48F3-B33F-0BEFC63C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2400" dirty="0">
                <a:solidFill>
                  <a:schemeClr val="accent2"/>
                </a:solidFill>
              </a:rPr>
              <a:t>Graph of cumulative income for KKD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76A46-65E8-4C36-AB7E-EA8C8A9D5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98" y="1815192"/>
            <a:ext cx="6353624" cy="360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389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5D98C-A4EB-4A03-AB8A-55F3D252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2400" dirty="0">
                <a:solidFill>
                  <a:schemeClr val="accent2"/>
                </a:solidFill>
              </a:rPr>
              <a:t>Graph of cumulative income and cumulative cash from operations for KKD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690F1-6011-4358-A659-94811A4D3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194" y="1911021"/>
            <a:ext cx="6035612" cy="357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59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A970B-B399-4CA3-A846-7DE3C12C4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59BCC-78FD-4B16-9536-17AEBB885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E" sz="1800" b="0" dirty="0">
                <a:solidFill>
                  <a:schemeClr val="tx1"/>
                </a:solidFill>
              </a:rPr>
              <a:t>The purpose of the statement of cash flows is to: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1800" b="0" dirty="0"/>
              <a:t> Report cash receipts &amp; cash payments over a period of time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E" sz="1800" b="0" dirty="0"/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1800" b="0" dirty="0"/>
              <a:t> Classify the cash flows as operating, investing &amp; financing activities</a:t>
            </a:r>
          </a:p>
          <a:p>
            <a:pPr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IE" sz="1800" b="0" dirty="0">
                <a:solidFill>
                  <a:schemeClr val="accent2"/>
                </a:solidFill>
              </a:rPr>
              <a:t> Collectively exhaustive = there are 3 &amp; only 3 categories. Everything must be classified as O, F or I</a:t>
            </a:r>
          </a:p>
          <a:p>
            <a:pPr lvl="2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IE" sz="1800" b="0" dirty="0">
                <a:solidFill>
                  <a:schemeClr val="accent2"/>
                </a:solidFill>
              </a:rPr>
              <a:t> Mutually exclusive = if it is O then it cannot be F or I</a:t>
            </a:r>
          </a:p>
          <a:p>
            <a:pPr lvl="2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E" sz="1800" b="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E" sz="1800" b="0" dirty="0"/>
              <a:t> Detail the </a:t>
            </a:r>
            <a:r>
              <a:rPr lang="en-IE" sz="1800" b="0" u="sng" dirty="0"/>
              <a:t>changes</a:t>
            </a:r>
            <a:r>
              <a:rPr lang="en-IE" sz="1800" b="0" dirty="0"/>
              <a:t> in the cash account on balance sheet</a:t>
            </a:r>
          </a:p>
        </p:txBody>
      </p:sp>
    </p:spTree>
    <p:extLst>
      <p:ext uri="{BB962C8B-B14F-4D97-AF65-F5344CB8AC3E}">
        <p14:creationId xmlns:p14="http://schemas.microsoft.com/office/powerpoint/2010/main" val="2327690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212A-F285-4E20-9E0A-67F45456D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>
                <a:solidFill>
                  <a:schemeClr val="accent2"/>
                </a:solidFill>
              </a:rPr>
              <a:t>Articulation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9E0DB9-3545-4862-9925-EBF2F2CC6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572" y="1736691"/>
            <a:ext cx="5790096" cy="36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5652"/>
      </p:ext>
    </p:extLst>
  </p:cSld>
  <p:clrMapOvr>
    <a:masterClrMapping/>
  </p:clrMapOvr>
</p:sld>
</file>

<file path=ppt/theme/theme1.xml><?xml version="1.0" encoding="utf-8"?>
<a:theme xmlns:a="http://schemas.openxmlformats.org/drawingml/2006/main" name="Bachelor ppt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D1DF12CF-91E1-447F-94D3-8EC675CB43B9}"/>
    </a:ext>
  </a:extLst>
</a:theme>
</file>

<file path=ppt/theme/theme10.xml><?xml version="1.0" encoding="utf-8"?>
<a:theme xmlns:a="http://schemas.openxmlformats.org/drawingml/2006/main" name="2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1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Intercalaires IMPRESS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31A12E-D33B-40D6-B6FD-E3080A10836E}"/>
    </a:ext>
  </a:extLst>
</a:theme>
</file>

<file path=ppt/theme/theme3.xml><?xml version="1.0" encoding="utf-8"?>
<a:theme xmlns:a="http://schemas.openxmlformats.org/drawingml/2006/main" name="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ppt/theme/theme4.xml><?xml version="1.0" encoding="utf-8"?>
<a:theme xmlns:a="http://schemas.openxmlformats.org/drawingml/2006/main" name="Intercalaires PROJECTION suit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283462FF-2D70-41BE-A49D-B14958AB2A05}"/>
    </a:ext>
  </a:extLst>
</a:theme>
</file>

<file path=ppt/theme/theme5.xml><?xml version="1.0" encoding="utf-8"?>
<a:theme xmlns:a="http://schemas.openxmlformats.org/drawingml/2006/main" name="Intro / Out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A6B1B0A-6AA3-4C61-921B-DB8A75ABB369}"/>
    </a:ext>
  </a:extLst>
</a:theme>
</file>

<file path=ppt/theme/theme6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9FABF112-9E10-4131-92B6-CE2977FDFAA7}"/>
    </a:ext>
  </a:extLst>
</a:theme>
</file>

<file path=ppt/theme/theme7.xml><?xml version="1.0" encoding="utf-8"?>
<a:theme xmlns:a="http://schemas.openxmlformats.org/drawingml/2006/main" name="1_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A40302BC-2ED6-404A-BFA6-AADEE919BDCB}"/>
    </a:ext>
  </a:extLst>
</a:theme>
</file>

<file path=ppt/theme/theme8.xml><?xml version="1.0" encoding="utf-8"?>
<a:theme xmlns:a="http://schemas.openxmlformats.org/drawingml/2006/main" name="Accueil PGE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6" id="{F62C7BBF-7C81-6B43-AC22-A8E0EF1BF042}" vid="{44D468EA-0D26-1941-B20B-AAEC5ABDD985}"/>
    </a:ext>
  </a:extLst>
</a:theme>
</file>

<file path=ppt/theme/theme9.xml><?xml version="1.0" encoding="utf-8"?>
<a:theme xmlns:a="http://schemas.openxmlformats.org/drawingml/2006/main" name="1_Intercalaires PROJECTION">
  <a:themeElements>
    <a:clrScheme name="TBS">
      <a:dk1>
        <a:srgbClr val="000000"/>
      </a:dk1>
      <a:lt1>
        <a:srgbClr val="FFFFFF"/>
      </a:lt1>
      <a:dk2>
        <a:srgbClr val="8A2448"/>
      </a:dk2>
      <a:lt2>
        <a:srgbClr val="E7E6E6"/>
      </a:lt2>
      <a:accent1>
        <a:srgbClr val="863245"/>
      </a:accent1>
      <a:accent2>
        <a:srgbClr val="EA4E5F"/>
      </a:accent2>
      <a:accent3>
        <a:srgbClr val="B01B39"/>
      </a:accent3>
      <a:accent4>
        <a:srgbClr val="FFED37"/>
      </a:accent4>
      <a:accent5>
        <a:srgbClr val="E8B21F"/>
      </a:accent5>
      <a:accent6>
        <a:srgbClr val="AA3D63"/>
      </a:accent6>
      <a:hlink>
        <a:srgbClr val="483E8D"/>
      </a:hlink>
      <a:folHlink>
        <a:srgbClr val="EA4E5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B328D9D7-24F2-4043-8CF5-BFABD3DDA00D}" vid="{48B82A57-FA02-4687-A590-645920FAB3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Bachelor ppt</Template>
  <TotalTime>853</TotalTime>
  <Words>1830</Words>
  <Application>Microsoft Office PowerPoint</Application>
  <PresentationFormat>On-screen Show (4:3)</PresentationFormat>
  <Paragraphs>218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34</vt:i4>
      </vt:variant>
    </vt:vector>
  </HeadingPairs>
  <TitlesOfParts>
    <vt:vector size="50" baseType="lpstr">
      <vt:lpstr>Arial</vt:lpstr>
      <vt:lpstr>Calibri</vt:lpstr>
      <vt:lpstr>Century Gothic</vt:lpstr>
      <vt:lpstr>Corbel</vt:lpstr>
      <vt:lpstr>Courier New</vt:lpstr>
      <vt:lpstr>Wingdings</vt:lpstr>
      <vt:lpstr>Bachelor ppt</vt:lpstr>
      <vt:lpstr>1_Intercalaires IMPRESSION</vt:lpstr>
      <vt:lpstr>Intercalaires PROJECTION</vt:lpstr>
      <vt:lpstr>Intercalaires PROJECTION suite</vt:lpstr>
      <vt:lpstr>Intro / Outro</vt:lpstr>
      <vt:lpstr>Thank You</vt:lpstr>
      <vt:lpstr>1_Accueil PGE</vt:lpstr>
      <vt:lpstr>Accueil PGE</vt:lpstr>
      <vt:lpstr>1_Intercalaires PROJECTION</vt:lpstr>
      <vt:lpstr>2_Intercalaires IMPRESSION</vt:lpstr>
      <vt:lpstr>International Financial Accounting</vt:lpstr>
      <vt:lpstr>Session 4</vt:lpstr>
      <vt:lpstr>Session 4:  Cash flow statement</vt:lpstr>
      <vt:lpstr>PowerPoint Presentation</vt:lpstr>
      <vt:lpstr>Statement of Cash Flows – Key Points</vt:lpstr>
      <vt:lpstr>Graph of cumulative income for KKD</vt:lpstr>
      <vt:lpstr>Graph of cumulative income and cumulative cash from operations for KKD</vt:lpstr>
      <vt:lpstr>Overview</vt:lpstr>
      <vt:lpstr>Articulation</vt:lpstr>
      <vt:lpstr>Purpose of the Cash Flow Statement</vt:lpstr>
      <vt:lpstr>Typical Activities Affecting Cash</vt:lpstr>
      <vt:lpstr>Operating Activities</vt:lpstr>
      <vt:lpstr>Investing Activities</vt:lpstr>
      <vt:lpstr>Financing Activities</vt:lpstr>
      <vt:lpstr>Typical Activities Affecting Cash</vt:lpstr>
      <vt:lpstr>The importance of cash flow</vt:lpstr>
      <vt:lpstr>Cash Flow from Operating Activities</vt:lpstr>
      <vt:lpstr>Reconciliation Statement</vt:lpstr>
      <vt:lpstr>IFRS vs US GAAP</vt:lpstr>
      <vt:lpstr>Conclusions</vt:lpstr>
      <vt:lpstr>Cash Flow Statement:  Google</vt:lpstr>
      <vt:lpstr>PowerPoint Presentation</vt:lpstr>
      <vt:lpstr>Important Definitions</vt:lpstr>
      <vt:lpstr>Presentation of Cash Flow Statement</vt:lpstr>
      <vt:lpstr>1.  Operating Activities</vt:lpstr>
      <vt:lpstr>The Direct Method</vt:lpstr>
      <vt:lpstr>The Indirect Method</vt:lpstr>
      <vt:lpstr>2.  Investing Activities</vt:lpstr>
      <vt:lpstr>3.  Financing Activities</vt:lpstr>
      <vt:lpstr>Reporting Cash Flows from Investing &amp; Financing Activities</vt:lpstr>
      <vt:lpstr>Treatment of Interest &amp; Dividends</vt:lpstr>
      <vt:lpstr>Treatment of Interest &amp; Dividends</vt:lpstr>
      <vt:lpstr>Treatment of Interest &amp; Dividends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nouvelle présentation</dc:title>
  <dc:creator>Windows</dc:creator>
  <cp:lastModifiedBy>Sean Power</cp:lastModifiedBy>
  <cp:revision>87</cp:revision>
  <dcterms:created xsi:type="dcterms:W3CDTF">2019-09-09T08:31:32Z</dcterms:created>
  <dcterms:modified xsi:type="dcterms:W3CDTF">2021-09-18T17:06:26Z</dcterms:modified>
</cp:coreProperties>
</file>